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8"/>
  </p:notesMasterIdLst>
  <p:sldIdLst>
    <p:sldId id="256" r:id="rId2"/>
    <p:sldId id="257" r:id="rId3"/>
    <p:sldId id="303" r:id="rId4"/>
    <p:sldId id="280" r:id="rId5"/>
    <p:sldId id="302" r:id="rId6"/>
    <p:sldId id="301"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993" autoAdjust="0"/>
  </p:normalViewPr>
  <p:slideViewPr>
    <p:cSldViewPr>
      <p:cViewPr varScale="1">
        <p:scale>
          <a:sx n="64" d="100"/>
          <a:sy n="64" d="100"/>
        </p:scale>
        <p:origin x="-696"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8748B9A-78C8-4769-9866-5478D33902F4}" type="datetimeFigureOut">
              <a:rPr lang="en-US" smtClean="0"/>
              <a:pPr/>
              <a:t>1/20/2012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E933E9F-F1E1-4CEF-AC5B-2E3D39619553}"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sz="2400" b="1" dirty="0" smtClean="0"/>
              <a:t>Spotting opportunities (for innovation)</a:t>
            </a:r>
          </a:p>
          <a:p>
            <a:pPr lvl="1">
              <a:buFont typeface="Arial" pitchFamily="34" charset="0"/>
              <a:buChar char="•"/>
            </a:pPr>
            <a:r>
              <a:rPr lang="en-US" sz="2000" dirty="0" smtClean="0"/>
              <a:t>  Institutions create targeted opportunities (around specific agendas)</a:t>
            </a:r>
          </a:p>
          <a:p>
            <a:pPr lvl="1">
              <a:buFont typeface="Arial" pitchFamily="34" charset="0"/>
              <a:buChar char="•"/>
            </a:pPr>
            <a:r>
              <a:rPr lang="en-US" sz="2000" dirty="0" smtClean="0"/>
              <a:t>  Location  afford first opportunity to recognize</a:t>
            </a:r>
          </a:p>
          <a:p>
            <a:pPr lvl="1">
              <a:buFont typeface="Arial" pitchFamily="34" charset="0"/>
              <a:buChar char="•"/>
            </a:pPr>
            <a:r>
              <a:rPr lang="en-US" sz="2000" i="1" dirty="0" smtClean="0"/>
              <a:t>  But it is how you are connected to a place that matters most!</a:t>
            </a:r>
          </a:p>
          <a:p>
            <a:pPr lvl="1">
              <a:buFont typeface="Arial" pitchFamily="34" charset="0"/>
              <a:buChar char="•"/>
            </a:pPr>
            <a:endParaRPr lang="en-US" dirty="0" smtClean="0"/>
          </a:p>
          <a:p>
            <a:r>
              <a:rPr lang="en-US" sz="2400" b="1" dirty="0" smtClean="0"/>
              <a:t>Crafting a vision (for something potentially path breaking)</a:t>
            </a:r>
          </a:p>
          <a:p>
            <a:pPr lvl="1">
              <a:buFont typeface="Arial" pitchFamily="34" charset="0"/>
              <a:buChar char="•"/>
            </a:pPr>
            <a:r>
              <a:rPr lang="en-US" sz="2000" dirty="0" smtClean="0"/>
              <a:t>  Face to face interaction facilitates synthesis of diverse perspectives</a:t>
            </a:r>
          </a:p>
          <a:p>
            <a:pPr lvl="1">
              <a:buFont typeface="Arial" pitchFamily="34" charset="0"/>
              <a:buChar char="•"/>
            </a:pPr>
            <a:r>
              <a:rPr lang="en-US" sz="2000" dirty="0" smtClean="0"/>
              <a:t>  Overlapping absorptive capacity enables faster synthesis across disparate thought worlds</a:t>
            </a:r>
          </a:p>
          <a:p>
            <a:pPr lvl="1"/>
            <a:endParaRPr lang="en-US" dirty="0" smtClean="0"/>
          </a:p>
          <a:p>
            <a:r>
              <a:rPr lang="en-US" sz="2400" b="1" dirty="0" smtClean="0"/>
              <a:t>Mobilizing resources (for collaboration)</a:t>
            </a:r>
          </a:p>
          <a:p>
            <a:pPr lvl="1">
              <a:buFont typeface="Arial" pitchFamily="34" charset="0"/>
              <a:buChar char="•"/>
            </a:pPr>
            <a:r>
              <a:rPr lang="en-US" sz="2000" dirty="0" smtClean="0"/>
              <a:t>  Innovation  happens when  people with diverse competencies but a common interest collaborate -  but there is no optimal configuration</a:t>
            </a:r>
          </a:p>
          <a:p>
            <a:pPr lvl="1">
              <a:buFont typeface="Arial" pitchFamily="34" charset="0"/>
              <a:buChar char="•"/>
            </a:pPr>
            <a:endParaRPr lang="en-US" sz="2000" dirty="0" smtClean="0"/>
          </a:p>
          <a:p>
            <a:pPr lvl="1">
              <a:buFont typeface="Arial" pitchFamily="34" charset="0"/>
              <a:buChar char="•"/>
            </a:pPr>
            <a:r>
              <a:rPr lang="en-US" sz="2000" dirty="0" smtClean="0"/>
              <a:t>  Networks provide access to people in diverse domains and act as two sided quality filters – enabling faster mobilization</a:t>
            </a:r>
            <a:endParaRPr lang="en-US" sz="2000" dirty="0" smtClean="0"/>
          </a:p>
        </p:txBody>
      </p:sp>
      <p:sp>
        <p:nvSpPr>
          <p:cNvPr id="4" name="Slide Number Placeholder 3"/>
          <p:cNvSpPr>
            <a:spLocks noGrp="1"/>
          </p:cNvSpPr>
          <p:nvPr>
            <p:ph type="sldNum" sz="quarter" idx="10"/>
          </p:nvPr>
        </p:nvSpPr>
        <p:spPr/>
        <p:txBody>
          <a:bodyPr/>
          <a:lstStyle/>
          <a:p>
            <a:fld id="{1E933E9F-F1E1-4CEF-AC5B-2E3D39619553}" type="slidenum">
              <a:rPr lang="en-US" smtClean="0"/>
              <a:pPr/>
              <a:t>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lvl="1"/>
            <a:r>
              <a:rPr lang="en-US" sz="2200" dirty="0" smtClean="0">
                <a:sym typeface="Wingdings" pitchFamily="2" charset="2"/>
              </a:rPr>
              <a:t>#1</a:t>
            </a:r>
          </a:p>
          <a:p>
            <a:pPr lvl="1"/>
            <a:endParaRPr lang="en-US" sz="2200" dirty="0" smtClean="0">
              <a:sym typeface="Wingdings" pitchFamily="2" charset="2"/>
            </a:endParaRPr>
          </a:p>
          <a:p>
            <a:pPr lvl="1"/>
            <a:r>
              <a:rPr lang="en-US" sz="2200" dirty="0" smtClean="0">
                <a:sym typeface="Wingdings" pitchFamily="2" charset="2"/>
              </a:rPr>
              <a:t>Research vs. Development vs.  Commercialization</a:t>
            </a:r>
          </a:p>
          <a:p>
            <a:pPr lvl="1"/>
            <a:r>
              <a:rPr lang="en-US" sz="2200" dirty="0" smtClean="0">
                <a:sym typeface="Wingdings" pitchFamily="2" charset="2"/>
              </a:rPr>
              <a:t>R+C (to prioritize problems) &gt; R+D?</a:t>
            </a:r>
          </a:p>
          <a:p>
            <a:pPr lvl="1"/>
            <a:r>
              <a:rPr lang="en-US" sz="2200" dirty="0" smtClean="0">
                <a:sym typeface="Wingdings" pitchFamily="2" charset="2"/>
              </a:rPr>
              <a:t>Discovery vs. Design</a:t>
            </a:r>
          </a:p>
          <a:p>
            <a:pPr lvl="1"/>
            <a:r>
              <a:rPr lang="en-US" sz="2200" dirty="0" smtClean="0">
                <a:sym typeface="Wingdings" pitchFamily="2" charset="2"/>
              </a:rPr>
              <a:t>Projects are only the truly manageable locus of capability </a:t>
            </a:r>
          </a:p>
          <a:p>
            <a:pPr lvl="1"/>
            <a:r>
              <a:rPr lang="en-US" sz="2200" dirty="0" smtClean="0">
                <a:sym typeface="Wingdings" pitchFamily="2" charset="2"/>
              </a:rPr>
              <a:t>IT is not involved in shaping R&amp;D capabilities</a:t>
            </a:r>
          </a:p>
          <a:p>
            <a:pPr lvl="1"/>
            <a:endParaRPr lang="en-US" i="1" dirty="0" smtClean="0"/>
          </a:p>
          <a:p>
            <a:r>
              <a:rPr lang="en-US" dirty="0" smtClean="0"/>
              <a:t>#2</a:t>
            </a:r>
          </a:p>
          <a:p>
            <a:pPr lvl="2"/>
            <a:r>
              <a:rPr lang="en-US" sz="2200" dirty="0" smtClean="0"/>
              <a:t>To create fluid organizations,</a:t>
            </a:r>
          </a:p>
          <a:p>
            <a:pPr lvl="2"/>
            <a:r>
              <a:rPr lang="en-US" sz="2200" dirty="0" smtClean="0"/>
              <a:t>That can exploit opportunities provided by open innovation and IT, and shifting centers of global excellence</a:t>
            </a:r>
          </a:p>
          <a:p>
            <a:pPr lvl="2"/>
            <a:r>
              <a:rPr lang="en-US" sz="2200" dirty="0" smtClean="0"/>
              <a:t>Thereby continually creating unique innovation spaces where the firm invents/innovates faster than others, despite diminishing abilities to protect IP/knowledge outflows</a:t>
            </a:r>
          </a:p>
          <a:p>
            <a:endParaRPr lang="en-US" dirty="0" smtClean="0"/>
          </a:p>
          <a:p>
            <a:r>
              <a:rPr lang="en-US" dirty="0" smtClean="0"/>
              <a:t>#3</a:t>
            </a:r>
          </a:p>
          <a:p>
            <a:pPr lvl="2"/>
            <a:r>
              <a:rPr lang="en-US" dirty="0" smtClean="0"/>
              <a:t>Involves conceptualizing IT not just as a communication tool, but also as a means of:</a:t>
            </a:r>
          </a:p>
          <a:p>
            <a:pPr lvl="3"/>
            <a:r>
              <a:rPr lang="en-US" dirty="0" smtClean="0"/>
              <a:t>Shrinking all distances – not just physical distance (</a:t>
            </a:r>
            <a:r>
              <a:rPr lang="en-US" dirty="0" err="1" smtClean="0"/>
              <a:t>WalMart</a:t>
            </a:r>
            <a:r>
              <a:rPr lang="en-US" dirty="0" smtClean="0"/>
              <a:t>)</a:t>
            </a:r>
          </a:p>
          <a:p>
            <a:pPr lvl="3"/>
            <a:r>
              <a:rPr lang="en-US" dirty="0" smtClean="0"/>
              <a:t>Changing what location means  (not solely geographic or functional)</a:t>
            </a:r>
          </a:p>
          <a:p>
            <a:pPr lvl="3"/>
            <a:r>
              <a:rPr lang="en-US" dirty="0" smtClean="0"/>
              <a:t>Sensing and searching for opportunities (Dick Kouri)</a:t>
            </a:r>
          </a:p>
          <a:p>
            <a:pPr lvl="3"/>
            <a:r>
              <a:rPr lang="en-US" dirty="0" smtClean="0"/>
              <a:t>Empowering customers to create their own interaction with the firm (Abercrombie)</a:t>
            </a:r>
          </a:p>
          <a:p>
            <a:pPr lvl="3"/>
            <a:r>
              <a:rPr lang="en-US" dirty="0" smtClean="0"/>
              <a:t>Facilitating others’ search for you  – make our “</a:t>
            </a:r>
            <a:r>
              <a:rPr lang="en-US" dirty="0" err="1" smtClean="0"/>
              <a:t>connectability</a:t>
            </a:r>
            <a:r>
              <a:rPr lang="en-US" dirty="0" smtClean="0"/>
              <a:t>” visible</a:t>
            </a:r>
          </a:p>
          <a:p>
            <a:pPr lvl="3"/>
            <a:r>
              <a:rPr lang="en-US" dirty="0" smtClean="0"/>
              <a:t>Inputs and outputs to IT are interpretive – need to connect domain experts to utilize – so infusion means integration into interpersonal networks as well as cognitive frames</a:t>
            </a:r>
          </a:p>
          <a:p>
            <a:pPr lvl="3"/>
            <a:endParaRPr lang="en-US" dirty="0" smtClean="0"/>
          </a:p>
          <a:p>
            <a:pPr lvl="2"/>
            <a:r>
              <a:rPr lang="en-US" sz="1900" dirty="0" smtClean="0"/>
              <a:t>But, there are cultural barriers between IT and R&amp;D – How do we overcome them? </a:t>
            </a:r>
          </a:p>
          <a:p>
            <a:pPr lvl="3"/>
            <a:r>
              <a:rPr lang="en-US" dirty="0" smtClean="0"/>
              <a:t>Project planning mindset dominates in IT</a:t>
            </a:r>
          </a:p>
          <a:p>
            <a:pPr lvl="3"/>
            <a:r>
              <a:rPr lang="en-US" dirty="0" smtClean="0"/>
              <a:t>Involvement of CEO, CFO is critical – need a “seat at the table” for IT and R&amp;D</a:t>
            </a:r>
          </a:p>
          <a:p>
            <a:pPr lvl="3"/>
            <a:r>
              <a:rPr lang="en-US" dirty="0" smtClean="0"/>
              <a:t>Who is pushing for change matters a lot to whether and how it will happen</a:t>
            </a:r>
          </a:p>
          <a:p>
            <a:pPr lvl="3"/>
            <a:r>
              <a:rPr lang="en-US" dirty="0" smtClean="0"/>
              <a:t>Individuals at all levels of the firm need to assimilate a sense of the potential of IT to transform not only how they work but also the value, functionality embedded in the end products they create</a:t>
            </a:r>
          </a:p>
          <a:p>
            <a:pPr lvl="3"/>
            <a:r>
              <a:rPr lang="en-US" dirty="0" smtClean="0"/>
              <a:t>How do we build trust without face to face engagement? How is engagement via IT different from face to face?  What understanding do we lose?</a:t>
            </a:r>
          </a:p>
          <a:p>
            <a:pPr lvl="3"/>
            <a:r>
              <a:rPr lang="en-US" dirty="0" smtClean="0"/>
              <a:t>“Adaptive </a:t>
            </a:r>
            <a:r>
              <a:rPr lang="en-US" dirty="0" err="1" smtClean="0"/>
              <a:t>structuration</a:t>
            </a:r>
            <a:r>
              <a:rPr lang="en-US" dirty="0" smtClean="0"/>
              <a:t> “suggests unexpected gains from forced collaboration – but the power redistribution that can result from new information (e.g. customers drive innovation, IT shares decision rights) makes it difficult to implement in established firms</a:t>
            </a:r>
          </a:p>
          <a:p>
            <a:pPr marL="342900" lvl="2" indent="-342900"/>
            <a:r>
              <a:rPr lang="en-US" sz="1800" dirty="0" smtClean="0"/>
              <a:t>Think more broadly about ‘how’ to be there (</a:t>
            </a:r>
            <a:r>
              <a:rPr lang="en-US" sz="1800" i="1" dirty="0" smtClean="0"/>
              <a:t>from location as a way to access country-specific resources, to location as a place to create firm-specific resources</a:t>
            </a:r>
            <a:r>
              <a:rPr lang="en-US" sz="1800" dirty="0" smtClean="0"/>
              <a:t>) :</a:t>
            </a:r>
          </a:p>
          <a:p>
            <a:pPr lvl="1"/>
            <a:r>
              <a:rPr lang="en-US" sz="1800" dirty="0" smtClean="0"/>
              <a:t>Is being there virtually sufficient for the discovery / design activity?  </a:t>
            </a:r>
          </a:p>
          <a:p>
            <a:pPr lvl="2"/>
            <a:r>
              <a:rPr lang="en-US" sz="1800" dirty="0" smtClean="0"/>
              <a:t>IT enables collection of fine-grained customer data remotely.  Does it provide sufficient insight into what the next leap in new technologies will  be – over 5 years out?  Can it provide insight into the next wave of functionality that customers will value? </a:t>
            </a:r>
          </a:p>
          <a:p>
            <a:pPr lvl="2"/>
            <a:r>
              <a:rPr lang="en-US" sz="1800" dirty="0" smtClean="0"/>
              <a:t>IT enables dispersed collaboration for platform technologies, solving known problems.  Can it enable architecting, visioning, ideation as well? </a:t>
            </a:r>
          </a:p>
          <a:p>
            <a:pPr lvl="2"/>
            <a:r>
              <a:rPr lang="en-US" sz="1800" dirty="0" smtClean="0"/>
              <a:t>Does the potential to use IT to minimize the need to be there for invention/innovation depend on whether firm is sourcing information in unstructured form – silly putty &lt;as yet undefined experience want customer to have, health care&gt; or structured form - </a:t>
            </a:r>
            <a:r>
              <a:rPr lang="en-US" sz="1800" dirty="0" err="1" smtClean="0"/>
              <a:t>Legos</a:t>
            </a:r>
            <a:r>
              <a:rPr lang="en-US" sz="1800" dirty="0" smtClean="0"/>
              <a:t> &lt;Apple platform technology, scientific knowledge&gt;</a:t>
            </a:r>
          </a:p>
          <a:p>
            <a:pPr lvl="2"/>
            <a:endParaRPr lang="en-US" sz="1800" dirty="0" smtClean="0"/>
          </a:p>
          <a:p>
            <a:pPr lvl="2"/>
            <a:endParaRPr lang="en-US" sz="1800" dirty="0" smtClean="0"/>
          </a:p>
          <a:p>
            <a:pPr marL="342900" lvl="2" indent="-342900"/>
            <a:r>
              <a:rPr lang="en-US" sz="1600" dirty="0" smtClean="0"/>
              <a:t>What do I need from this place?  Can I do these things remotely?</a:t>
            </a:r>
          </a:p>
          <a:p>
            <a:pPr marL="800100" lvl="3" indent="-342900"/>
            <a:r>
              <a:rPr lang="en-US" sz="1600" dirty="0" smtClean="0"/>
              <a:t>Opportunities are recognized through serendipitous encounters that illuminate connections across domains – discovery of problems to solve</a:t>
            </a:r>
          </a:p>
          <a:p>
            <a:pPr marL="800100" lvl="3" indent="-342900"/>
            <a:endParaRPr lang="en-US" sz="1600" dirty="0" smtClean="0"/>
          </a:p>
          <a:p>
            <a:pPr marL="800100" lvl="3" indent="-342900"/>
            <a:r>
              <a:rPr lang="en-US" sz="1600" dirty="0" smtClean="0"/>
              <a:t>Opportunities are created through synthesis, engagement, and interpretation across domains – solutions are designed</a:t>
            </a:r>
          </a:p>
          <a:p>
            <a:pPr marL="800100" lvl="3" indent="-342900"/>
            <a:endParaRPr lang="en-US" sz="1600" dirty="0" smtClean="0"/>
          </a:p>
          <a:p>
            <a:pPr marL="342900" lvl="2" indent="-342900"/>
            <a:r>
              <a:rPr lang="en-US" sz="1600" dirty="0" smtClean="0"/>
              <a:t>Am I am going there to listen, to learn, or to lead?  How should I engage in these activities?</a:t>
            </a:r>
          </a:p>
          <a:p>
            <a:pPr marL="800100" lvl="3" indent="-342900"/>
            <a:r>
              <a:rPr lang="en-US" sz="1600" dirty="0" smtClean="0"/>
              <a:t>Listen  - taping into relevant talent net/customer networks versus sense of place - hearing what is meant, developing subjective connection to the place </a:t>
            </a:r>
          </a:p>
          <a:p>
            <a:pPr marL="800100" lvl="3" indent="-342900"/>
            <a:endParaRPr lang="en-US" sz="1600" dirty="0" smtClean="0"/>
          </a:p>
          <a:p>
            <a:pPr marL="800100" lvl="3" indent="-342900"/>
            <a:r>
              <a:rPr lang="en-US" sz="1600" dirty="0" smtClean="0"/>
              <a:t>Learn  - what unique access to talent and customers can I develop? Consider varied routes your firm and others can access knowledge (e.g. third party technology providers).  What happens if you don’t collaborate?  Who will?</a:t>
            </a:r>
          </a:p>
          <a:p>
            <a:pPr marL="800100" lvl="3" indent="-342900"/>
            <a:endParaRPr lang="en-US" sz="1600" dirty="0" smtClean="0"/>
          </a:p>
          <a:p>
            <a:pPr marL="800100" lvl="3" indent="-342900"/>
            <a:r>
              <a:rPr lang="en-US" sz="1600" dirty="0" smtClean="0"/>
              <a:t>Lead (here separation is better?) e.g. plot a way out of chaos, e.g. Apple, firm that creates a vision for markets in flux can attract others who fit within that vision, by providing direction and acting as a hub that connects the parties needed to make it a reality) </a:t>
            </a:r>
          </a:p>
          <a:p>
            <a:pPr lvl="2"/>
            <a:endParaRPr lang="en-US" sz="1800" dirty="0" smtClean="0"/>
          </a:p>
          <a:p>
            <a:pPr lvl="3"/>
            <a:endParaRPr lang="en-US" dirty="0" smtClean="0"/>
          </a:p>
          <a:p>
            <a:pPr lvl="3"/>
            <a:endParaRPr lang="en-US" dirty="0" smtClean="0"/>
          </a:p>
          <a:p>
            <a:endParaRPr lang="en-US" dirty="0"/>
          </a:p>
        </p:txBody>
      </p:sp>
      <p:sp>
        <p:nvSpPr>
          <p:cNvPr id="4" name="Slide Number Placeholder 3"/>
          <p:cNvSpPr>
            <a:spLocks noGrp="1"/>
          </p:cNvSpPr>
          <p:nvPr>
            <p:ph type="sldNum" sz="quarter" idx="10"/>
          </p:nvPr>
        </p:nvSpPr>
        <p:spPr/>
        <p:txBody>
          <a:bodyPr/>
          <a:lstStyle/>
          <a:p>
            <a:fld id="{1E933E9F-F1E1-4CEF-AC5B-2E3D39619553}" type="slidenum">
              <a:rPr lang="en-US" smtClean="0"/>
              <a:pPr/>
              <a:t>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742950" marR="0" lvl="1" indent="-285750" algn="l" defTabSz="914400" rtl="0" eaLnBrk="1" fontAlgn="auto" latinLnBrk="0" hangingPunct="1">
              <a:lnSpc>
                <a:spcPct val="100000"/>
              </a:lnSpc>
              <a:spcBef>
                <a:spcPct val="20000"/>
              </a:spcBef>
              <a:spcAft>
                <a:spcPts val="0"/>
              </a:spcAft>
              <a:buClrTx/>
              <a:buSzTx/>
              <a:buFont typeface="Wingdings" pitchFamily="2" charset="2"/>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Gang /</a:t>
            </a:r>
            <a:r>
              <a:rPr kumimoji="0" lang="en-US" sz="2400" b="0" i="0" u="none" strike="noStrike" kern="1200" cap="none" spc="0" normalizeH="0" baseline="0" noProof="0" dirty="0" err="1" smtClean="0">
                <a:ln>
                  <a:noFill/>
                </a:ln>
                <a:solidFill>
                  <a:schemeClr val="tx1"/>
                </a:solidFill>
                <a:effectLst/>
                <a:uLnTx/>
                <a:uFillTx/>
                <a:latin typeface="+mn-lt"/>
                <a:ea typeface="+mn-ea"/>
                <a:cs typeface="+mn-cs"/>
              </a:rPr>
              <a:t>Mier</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 Allen – since IP is often of questionable value in protecting innovations, both for institutional reasons and because technology is available through so many different sources, firms need to position themselves to be better collaborators.   This includes</a:t>
            </a:r>
            <a:r>
              <a:rPr kumimoji="0" lang="en-US" sz="2400" b="0" i="0" u="none" strike="noStrike" kern="1200" cap="none" spc="0" normalizeH="0" noProof="0" dirty="0" smtClean="0">
                <a:ln>
                  <a:noFill/>
                </a:ln>
                <a:solidFill>
                  <a:schemeClr val="tx1"/>
                </a:solidFill>
                <a:effectLst/>
                <a:uLnTx/>
                <a:uFillTx/>
                <a:latin typeface="+mn-lt"/>
                <a:ea typeface="+mn-ea"/>
                <a:cs typeface="+mn-cs"/>
              </a:rPr>
              <a:t> </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positioning </a:t>
            </a:r>
            <a:r>
              <a:rPr lang="en-US" sz="2400" dirty="0" smtClean="0"/>
              <a:t>firm </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in national/regional innovation clusters and networks and systems to sense early, mobilize faster,  and suggest firms should worry more about knowledge</a:t>
            </a:r>
            <a:r>
              <a:rPr kumimoji="0" lang="en-US" sz="2400" b="0" i="0" u="none" strike="noStrike" kern="1200" cap="none" spc="0" normalizeH="0" noProof="0" dirty="0" smtClean="0">
                <a:ln>
                  <a:noFill/>
                </a:ln>
                <a:solidFill>
                  <a:schemeClr val="tx1"/>
                </a:solidFill>
                <a:effectLst/>
                <a:uLnTx/>
                <a:uFillTx/>
                <a:latin typeface="+mn-lt"/>
                <a:ea typeface="+mn-ea"/>
                <a:cs typeface="+mn-cs"/>
              </a:rPr>
              <a:t> inflows and how to exploit them then they worry about </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outflows.</a:t>
            </a:r>
            <a:r>
              <a:rPr kumimoji="0" lang="en-US" sz="2400" b="0" i="0" u="none" strike="noStrike" kern="1200" cap="none" spc="0" normalizeH="0" noProof="0" dirty="0" smtClean="0">
                <a:ln>
                  <a:noFill/>
                </a:ln>
                <a:solidFill>
                  <a:schemeClr val="tx1"/>
                </a:solidFill>
                <a:effectLst/>
                <a:uLnTx/>
                <a:uFillTx/>
                <a:latin typeface="+mn-lt"/>
                <a:ea typeface="+mn-ea"/>
                <a:cs typeface="+mn-cs"/>
              </a:rPr>
              <a:t>  It also suggests there is no one best set of capabilities to develop – many possible ways for firms to create unique combinations of knowledge resources.</a:t>
            </a: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742950" marR="0" lvl="1" indent="-285750" algn="l" defTabSz="914400" rtl="0" eaLnBrk="1" fontAlgn="auto" latinLnBrk="0" hangingPunct="1">
              <a:lnSpc>
                <a:spcPct val="100000"/>
              </a:lnSpc>
              <a:spcBef>
                <a:spcPct val="20000"/>
              </a:spcBef>
              <a:spcAft>
                <a:spcPts val="0"/>
              </a:spcAft>
              <a:buClrTx/>
              <a:buSzTx/>
              <a:buFont typeface="Wingdings" pitchFamily="2" charset="2"/>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742950" marR="0" lvl="1" indent="-285750" algn="l" defTabSz="914400" rtl="0" eaLnBrk="1" fontAlgn="auto" latinLnBrk="0" hangingPunct="1">
              <a:lnSpc>
                <a:spcPct val="100000"/>
              </a:lnSpc>
              <a:spcBef>
                <a:spcPct val="20000"/>
              </a:spcBef>
              <a:spcAft>
                <a:spcPts val="0"/>
              </a:spcAft>
              <a:buClrTx/>
              <a:buSzTx/>
              <a:buFont typeface="Wingdings" pitchFamily="2" charset="2"/>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How should firms leverage R&amp;D service organizations?   </a:t>
            </a:r>
            <a:r>
              <a:rPr lang="en-US" sz="2400" dirty="0" smtClean="0"/>
              <a:t>How does this differ </a:t>
            </a:r>
            <a:r>
              <a:rPr lang="en-US" sz="2400" dirty="0" err="1" smtClean="0"/>
              <a:t>i</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f you are the innovation leader vs. you are playing catch up?  </a:t>
            </a:r>
          </a:p>
          <a:p>
            <a:pPr marL="742950" marR="0" lvl="1" indent="-285750" algn="l" defTabSz="914400" rtl="0" eaLnBrk="1" fontAlgn="auto" latinLnBrk="0" hangingPunct="1">
              <a:lnSpc>
                <a:spcPct val="100000"/>
              </a:lnSpc>
              <a:spcBef>
                <a:spcPct val="20000"/>
              </a:spcBef>
              <a:spcAft>
                <a:spcPts val="0"/>
              </a:spcAft>
              <a:buClrTx/>
              <a:buSzTx/>
              <a:buFont typeface="Wingdings" pitchFamily="2" charset="2"/>
              <a:buChar char="§"/>
              <a:tabLst/>
              <a:defRPr/>
            </a:pPr>
            <a:endParaRPr lang="en-US" sz="2400" dirty="0" smtClean="0"/>
          </a:p>
          <a:p>
            <a:pPr marL="742950" marR="0" lvl="1" indent="-285750" algn="l" defTabSz="914400" rtl="0" eaLnBrk="1" fontAlgn="auto" latinLnBrk="0" hangingPunct="1">
              <a:lnSpc>
                <a:spcPct val="100000"/>
              </a:lnSpc>
              <a:spcBef>
                <a:spcPct val="20000"/>
              </a:spcBef>
              <a:spcAft>
                <a:spcPts val="0"/>
              </a:spcAft>
              <a:buClrTx/>
              <a:buSzTx/>
              <a:buFont typeface="Wingdings" pitchFamily="2" charset="2"/>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How much R does a firm need to do?  Does it depends on availability of absorptive capacity or bridging organizations, like TTPs? </a:t>
            </a:r>
          </a:p>
          <a:p>
            <a:pPr marL="742950" marR="0" lvl="1" indent="-285750" algn="l" defTabSz="914400" rtl="0" eaLnBrk="1" fontAlgn="auto" latinLnBrk="0" hangingPunct="1">
              <a:lnSpc>
                <a:spcPct val="100000"/>
              </a:lnSpc>
              <a:spcBef>
                <a:spcPct val="20000"/>
              </a:spcBef>
              <a:spcAft>
                <a:spcPts val="0"/>
              </a:spcAft>
              <a:buClrTx/>
              <a:buSzTx/>
              <a:buFont typeface="Wingdings" pitchFamily="2" charset="2"/>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742950" marR="0" lvl="1" indent="-285750" algn="l" defTabSz="914400" rtl="0" eaLnBrk="1" fontAlgn="auto" latinLnBrk="0" hangingPunct="1">
              <a:lnSpc>
                <a:spcPct val="100000"/>
              </a:lnSpc>
              <a:spcBef>
                <a:spcPct val="20000"/>
              </a:spcBef>
              <a:spcAft>
                <a:spcPts val="0"/>
              </a:spcAft>
              <a:buClrTx/>
              <a:buSzTx/>
              <a:buFont typeface="Wingdings" pitchFamily="2" charset="2"/>
              <a:buChar char="§"/>
              <a:tabLst/>
              <a:defRPr/>
            </a:pPr>
            <a:endParaRPr kumimoji="0" lang="en-US" sz="16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1E933E9F-F1E1-4CEF-AC5B-2E3D39619553}" type="slidenum">
              <a:rPr lang="en-US" smtClean="0"/>
              <a:pPr/>
              <a:t>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smtClean="0"/>
              <a:t>Click to edit Master title style</a:t>
            </a:r>
            <a:endParaRPr kumimoji="0"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smtClean="0"/>
              <a:t>Click to edit Master subtitle style</a:t>
            </a:r>
            <a:endParaRPr kumimoji="0" lang="en-US"/>
          </a:p>
        </p:txBody>
      </p:sp>
      <p:sp>
        <p:nvSpPr>
          <p:cNvPr id="4" name="Date Placeholder 3"/>
          <p:cNvSpPr>
            <a:spLocks noGrp="1"/>
          </p:cNvSpPr>
          <p:nvPr>
            <p:ph type="dt" sz="half" idx="10"/>
          </p:nvPr>
        </p:nvSpPr>
        <p:spPr/>
        <p:txBody>
          <a:bodyPr/>
          <a:lstStyle/>
          <a:p>
            <a:fld id="{17581AB2-5C01-4F5D-BA58-19FF5CD1A120}" type="datetime1">
              <a:rPr lang="en-US" smtClean="0"/>
              <a:pPr/>
              <a:t>1/20/2012</a:t>
            </a:fld>
            <a:endParaRPr lang="en-US"/>
          </a:p>
        </p:txBody>
      </p:sp>
      <p:sp>
        <p:nvSpPr>
          <p:cNvPr id="5" name="Footer Placeholder 4"/>
          <p:cNvSpPr>
            <a:spLocks noGrp="1"/>
          </p:cNvSpPr>
          <p:nvPr>
            <p:ph type="ftr" sz="quarter" idx="11"/>
          </p:nvPr>
        </p:nvSpPr>
        <p:spPr/>
        <p:txBody>
          <a:bodyPr/>
          <a:lstStyle/>
          <a:p>
            <a:r>
              <a:rPr lang="en-US" smtClean="0"/>
              <a:t>Katz Graduate School of Business - Echo Strategies - International Business Center, University of Pittsburgh   Forum on Global Collaboration for Innovation    January 7-8, 2011</a:t>
            </a:r>
            <a:endParaRPr lang="en-US"/>
          </a:p>
        </p:txBody>
      </p:sp>
      <p:sp>
        <p:nvSpPr>
          <p:cNvPr id="6" name="Slide Number Placeholder 5"/>
          <p:cNvSpPr>
            <a:spLocks noGrp="1"/>
          </p:cNvSpPr>
          <p:nvPr>
            <p:ph type="sldNum" sz="quarter" idx="12"/>
          </p:nvPr>
        </p:nvSpPr>
        <p:spPr/>
        <p:txBody>
          <a:bodyPr/>
          <a:lstStyle/>
          <a:p>
            <a:fld id="{02E6509E-4104-4B99-9A7D-63D8A39B8688}" type="slidenum">
              <a:rPr lang="en-US" smtClean="0"/>
              <a:pPr/>
              <a:t>‹#›</a:t>
            </a:fld>
            <a:endParaRPr lang="en-US"/>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1AD56AE-8952-42E9-BD2A-CAAD8469ECED}" type="datetime1">
              <a:rPr lang="en-US" smtClean="0"/>
              <a:pPr/>
              <a:t>1/20/2012</a:t>
            </a:fld>
            <a:endParaRPr lang="en-US"/>
          </a:p>
        </p:txBody>
      </p:sp>
      <p:sp>
        <p:nvSpPr>
          <p:cNvPr id="5" name="Footer Placeholder 4"/>
          <p:cNvSpPr>
            <a:spLocks noGrp="1"/>
          </p:cNvSpPr>
          <p:nvPr>
            <p:ph type="ftr" sz="quarter" idx="11"/>
          </p:nvPr>
        </p:nvSpPr>
        <p:spPr/>
        <p:txBody>
          <a:bodyPr/>
          <a:lstStyle/>
          <a:p>
            <a:r>
              <a:rPr lang="en-US" smtClean="0"/>
              <a:t>Katz Graduate School of Business - Echo Strategies - International Business Center, University of Pittsburgh   Forum on Global Collaboration for Innovation    January 7-8, 2011</a:t>
            </a:r>
            <a:endParaRPr lang="en-US"/>
          </a:p>
        </p:txBody>
      </p:sp>
      <p:sp>
        <p:nvSpPr>
          <p:cNvPr id="6" name="Slide Number Placeholder 5"/>
          <p:cNvSpPr>
            <a:spLocks noGrp="1"/>
          </p:cNvSpPr>
          <p:nvPr>
            <p:ph type="sldNum" sz="quarter" idx="12"/>
          </p:nvPr>
        </p:nvSpPr>
        <p:spPr/>
        <p:txBody>
          <a:bodyPr/>
          <a:lstStyle/>
          <a:p>
            <a:fld id="{02E6509E-4104-4B99-9A7D-63D8A39B868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Vertical Title 1"/>
          <p:cNvSpPr>
            <a:spLocks noGrp="1"/>
          </p:cNvSpPr>
          <p:nvPr>
            <p:ph type="title" orient="vert"/>
          </p:nvPr>
        </p:nvSpPr>
        <p:spPr>
          <a:xfrm>
            <a:off x="6781800" y="274640"/>
            <a:ext cx="19050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04800"/>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74C9A83-5764-4FD8-8FE5-CB11DEC05997}" type="datetime1">
              <a:rPr lang="en-US" smtClean="0"/>
              <a:pPr/>
              <a:t>1/20/2012</a:t>
            </a:fld>
            <a:endParaRPr lang="en-US"/>
          </a:p>
        </p:txBody>
      </p:sp>
      <p:sp>
        <p:nvSpPr>
          <p:cNvPr id="5" name="Footer Placeholder 4"/>
          <p:cNvSpPr>
            <a:spLocks noGrp="1"/>
          </p:cNvSpPr>
          <p:nvPr>
            <p:ph type="ftr" sz="quarter" idx="11"/>
          </p:nvPr>
        </p:nvSpPr>
        <p:spPr>
          <a:xfrm>
            <a:off x="2640597" y="6377459"/>
            <a:ext cx="3836404" cy="365125"/>
          </a:xfrm>
        </p:spPr>
        <p:txBody>
          <a:bodyPr/>
          <a:lstStyle/>
          <a:p>
            <a:r>
              <a:rPr lang="en-US" smtClean="0"/>
              <a:t>Katz Graduate School of Business - Echo Strategies - International Business Center, University of Pittsburgh   Forum on Global Collaboration for Innovation    January 7-8, 2011</a:t>
            </a:r>
            <a:endParaRPr lang="en-US"/>
          </a:p>
        </p:txBody>
      </p:sp>
      <p:sp>
        <p:nvSpPr>
          <p:cNvPr id="6" name="Slide Number Placeholder 5"/>
          <p:cNvSpPr>
            <a:spLocks noGrp="1"/>
          </p:cNvSpPr>
          <p:nvPr>
            <p:ph type="sldNum" sz="quarter" idx="12"/>
          </p:nvPr>
        </p:nvSpPr>
        <p:spPr/>
        <p:txBody>
          <a:bodyPr/>
          <a:lstStyle/>
          <a:p>
            <a:fld id="{02E6509E-4104-4B99-9A7D-63D8A39B868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4653C42-C3D5-4DB9-ADAA-E29C97B98591}" type="datetime1">
              <a:rPr lang="en-US" smtClean="0"/>
              <a:pPr/>
              <a:t>1/20/2012</a:t>
            </a:fld>
            <a:endParaRPr lang="en-US"/>
          </a:p>
        </p:txBody>
      </p:sp>
      <p:sp>
        <p:nvSpPr>
          <p:cNvPr id="5" name="Footer Placeholder 4"/>
          <p:cNvSpPr>
            <a:spLocks noGrp="1"/>
          </p:cNvSpPr>
          <p:nvPr>
            <p:ph type="ftr" sz="quarter" idx="11"/>
          </p:nvPr>
        </p:nvSpPr>
        <p:spPr/>
        <p:txBody>
          <a:bodyPr/>
          <a:lstStyle/>
          <a:p>
            <a:r>
              <a:rPr lang="en-US" smtClean="0"/>
              <a:t>Katz Graduate School of Business - Echo Strategies - International Business Center, University of Pittsburgh   Forum on Global Collaboration for Innovation    January 7-8, 2011</a:t>
            </a:r>
            <a:endParaRPr lang="en-US"/>
          </a:p>
        </p:txBody>
      </p:sp>
      <p:sp>
        <p:nvSpPr>
          <p:cNvPr id="6" name="Slide Number Placeholder 5"/>
          <p:cNvSpPr>
            <a:spLocks noGrp="1"/>
          </p:cNvSpPr>
          <p:nvPr>
            <p:ph type="sldNum" sz="quarter" idx="12"/>
          </p:nvPr>
        </p:nvSpPr>
        <p:spPr/>
        <p:txBody>
          <a:bodyPr/>
          <a:lstStyle/>
          <a:p>
            <a:fld id="{02E6509E-4104-4B99-9A7D-63D8A39B868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71B6E61-98AB-4114-AD16-B998EB7BBA88}" type="datetime1">
              <a:rPr lang="en-US" smtClean="0"/>
              <a:pPr/>
              <a:t>1/20/2012</a:t>
            </a:fld>
            <a:endParaRPr lang="en-US"/>
          </a:p>
        </p:txBody>
      </p:sp>
      <p:sp>
        <p:nvSpPr>
          <p:cNvPr id="5" name="Footer Placeholder 4"/>
          <p:cNvSpPr>
            <a:spLocks noGrp="1"/>
          </p:cNvSpPr>
          <p:nvPr>
            <p:ph type="ftr" sz="quarter" idx="11"/>
          </p:nvPr>
        </p:nvSpPr>
        <p:spPr/>
        <p:txBody>
          <a:bodyPr/>
          <a:lstStyle/>
          <a:p>
            <a:r>
              <a:rPr lang="en-US" smtClean="0"/>
              <a:t>Katz Graduate School of Business - Echo Strategies - International Business Center, University of Pittsburgh   Forum on Global Collaboration for Innovation    January 7-8, 2011</a:t>
            </a:r>
            <a:endParaRPr lang="en-US"/>
          </a:p>
        </p:txBody>
      </p:sp>
      <p:sp>
        <p:nvSpPr>
          <p:cNvPr id="6" name="Slide Number Placeholder 5"/>
          <p:cNvSpPr>
            <a:spLocks noGrp="1"/>
          </p:cNvSpPr>
          <p:nvPr>
            <p:ph type="sldNum" sz="quarter" idx="12"/>
          </p:nvPr>
        </p:nvSpPr>
        <p:spPr/>
        <p:txBody>
          <a:bodyPr/>
          <a:lstStyle/>
          <a:p>
            <a:fld id="{02E6509E-4104-4B99-9A7D-63D8A39B8688}"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D305A10F-FEE5-45E1-B57C-476F1FC4DAD6}" type="datetime1">
              <a:rPr lang="en-US" smtClean="0"/>
              <a:pPr/>
              <a:t>1/20/2012</a:t>
            </a:fld>
            <a:endParaRPr lang="en-US"/>
          </a:p>
        </p:txBody>
      </p:sp>
      <p:sp>
        <p:nvSpPr>
          <p:cNvPr id="6" name="Footer Placeholder 5"/>
          <p:cNvSpPr>
            <a:spLocks noGrp="1"/>
          </p:cNvSpPr>
          <p:nvPr>
            <p:ph type="ftr" sz="quarter" idx="11"/>
          </p:nvPr>
        </p:nvSpPr>
        <p:spPr/>
        <p:txBody>
          <a:bodyPr/>
          <a:lstStyle/>
          <a:p>
            <a:r>
              <a:rPr lang="en-US" smtClean="0"/>
              <a:t>Katz Graduate School of Business - Echo Strategies - International Business Center, University of Pittsburgh   Forum on Global Collaboration for Innovation    January 7-8, 2011</a:t>
            </a:r>
            <a:endParaRPr lang="en-US"/>
          </a:p>
        </p:txBody>
      </p:sp>
      <p:sp>
        <p:nvSpPr>
          <p:cNvPr id="7" name="Slide Number Placeholder 6"/>
          <p:cNvSpPr>
            <a:spLocks noGrp="1"/>
          </p:cNvSpPr>
          <p:nvPr>
            <p:ph type="sldNum" sz="quarter" idx="12"/>
          </p:nvPr>
        </p:nvSpPr>
        <p:spPr/>
        <p:txBody>
          <a:bodyPr/>
          <a:lstStyle/>
          <a:p>
            <a:fld id="{02E6509E-4104-4B99-9A7D-63D8A39B8688}"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8E95500B-77A4-499A-BFDD-89056BED7CBE}" type="datetime1">
              <a:rPr lang="en-US" smtClean="0"/>
              <a:pPr/>
              <a:t>1/20/2012</a:t>
            </a:fld>
            <a:endParaRPr lang="en-US"/>
          </a:p>
        </p:txBody>
      </p:sp>
      <p:sp>
        <p:nvSpPr>
          <p:cNvPr id="8" name="Footer Placeholder 7"/>
          <p:cNvSpPr>
            <a:spLocks noGrp="1"/>
          </p:cNvSpPr>
          <p:nvPr>
            <p:ph type="ftr" sz="quarter" idx="11"/>
          </p:nvPr>
        </p:nvSpPr>
        <p:spPr/>
        <p:txBody>
          <a:bodyPr/>
          <a:lstStyle/>
          <a:p>
            <a:r>
              <a:rPr lang="en-US" smtClean="0"/>
              <a:t>Katz Graduate School of Business - Echo Strategies - International Business Center, University of Pittsburgh   Forum on Global Collaboration for Innovation    January 7-8, 2011</a:t>
            </a:r>
            <a:endParaRPr lang="en-US"/>
          </a:p>
        </p:txBody>
      </p:sp>
      <p:sp>
        <p:nvSpPr>
          <p:cNvPr id="9" name="Slide Number Placeholder 8"/>
          <p:cNvSpPr>
            <a:spLocks noGrp="1"/>
          </p:cNvSpPr>
          <p:nvPr>
            <p:ph type="sldNum" sz="quarter" idx="12"/>
          </p:nvPr>
        </p:nvSpPr>
        <p:spPr/>
        <p:txBody>
          <a:bodyPr/>
          <a:lstStyle/>
          <a:p>
            <a:fld id="{02E6509E-4104-4B99-9A7D-63D8A39B868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7CDD9D8D-FE95-439B-BF59-9AC7B2C0B1B7}" type="datetime1">
              <a:rPr lang="en-US" smtClean="0"/>
              <a:pPr/>
              <a:t>1/20/2012</a:t>
            </a:fld>
            <a:endParaRPr lang="en-US"/>
          </a:p>
        </p:txBody>
      </p:sp>
      <p:sp>
        <p:nvSpPr>
          <p:cNvPr id="4" name="Footer Placeholder 3"/>
          <p:cNvSpPr>
            <a:spLocks noGrp="1"/>
          </p:cNvSpPr>
          <p:nvPr>
            <p:ph type="ftr" sz="quarter" idx="11"/>
          </p:nvPr>
        </p:nvSpPr>
        <p:spPr/>
        <p:txBody>
          <a:bodyPr/>
          <a:lstStyle/>
          <a:p>
            <a:r>
              <a:rPr lang="en-US" smtClean="0"/>
              <a:t>Katz Graduate School of Business - Echo Strategies - International Business Center, University of Pittsburgh   Forum on Global Collaboration for Innovation    January 7-8, 2011</a:t>
            </a:r>
            <a:endParaRPr lang="en-US"/>
          </a:p>
        </p:txBody>
      </p:sp>
      <p:sp>
        <p:nvSpPr>
          <p:cNvPr id="5" name="Slide Number Placeholder 4"/>
          <p:cNvSpPr>
            <a:spLocks noGrp="1"/>
          </p:cNvSpPr>
          <p:nvPr>
            <p:ph type="sldNum" sz="quarter" idx="12"/>
          </p:nvPr>
        </p:nvSpPr>
        <p:spPr/>
        <p:txBody>
          <a:bodyPr/>
          <a:lstStyle/>
          <a:p>
            <a:fld id="{02E6509E-4104-4B99-9A7D-63D8A39B868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8E0013C-3AEE-4D4C-83B9-5A408AE4C78B}" type="datetime1">
              <a:rPr lang="en-US" smtClean="0"/>
              <a:pPr/>
              <a:t>1/20/2012</a:t>
            </a:fld>
            <a:endParaRPr lang="en-US"/>
          </a:p>
        </p:txBody>
      </p:sp>
      <p:sp>
        <p:nvSpPr>
          <p:cNvPr id="3" name="Footer Placeholder 2"/>
          <p:cNvSpPr>
            <a:spLocks noGrp="1"/>
          </p:cNvSpPr>
          <p:nvPr>
            <p:ph type="ftr" sz="quarter" idx="11"/>
          </p:nvPr>
        </p:nvSpPr>
        <p:spPr/>
        <p:txBody>
          <a:bodyPr/>
          <a:lstStyle/>
          <a:p>
            <a:r>
              <a:rPr lang="en-US" smtClean="0"/>
              <a:t>Katz Graduate School of Business - Echo Strategies - International Business Center, University of Pittsburgh   Forum on Global Collaboration for Innovation    January 7-8, 2011</a:t>
            </a:r>
            <a:endParaRPr lang="en-US"/>
          </a:p>
        </p:txBody>
      </p:sp>
      <p:sp>
        <p:nvSpPr>
          <p:cNvPr id="4" name="Slide Number Placeholder 3"/>
          <p:cNvSpPr>
            <a:spLocks noGrp="1"/>
          </p:cNvSpPr>
          <p:nvPr>
            <p:ph type="sldNum" sz="quarter" idx="12"/>
          </p:nvPr>
        </p:nvSpPr>
        <p:spPr/>
        <p:txBody>
          <a:bodyPr/>
          <a:lstStyle/>
          <a:p>
            <a:fld id="{02E6509E-4104-4B99-9A7D-63D8A39B868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smtClean="0"/>
              <a:t>Click to edit Master title style</a:t>
            </a:r>
            <a:endParaRPr kumimoji="0"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C2545DAD-B5E2-470F-9453-2115FFAB11E9}" type="datetime1">
              <a:rPr lang="en-US" smtClean="0"/>
              <a:pPr/>
              <a:t>1/20/2012</a:t>
            </a:fld>
            <a:endParaRPr lang="en-US"/>
          </a:p>
        </p:txBody>
      </p:sp>
      <p:sp>
        <p:nvSpPr>
          <p:cNvPr id="6" name="Footer Placeholder 5"/>
          <p:cNvSpPr>
            <a:spLocks noGrp="1"/>
          </p:cNvSpPr>
          <p:nvPr>
            <p:ph type="ftr" sz="quarter" idx="11"/>
          </p:nvPr>
        </p:nvSpPr>
        <p:spPr/>
        <p:txBody>
          <a:bodyPr/>
          <a:lstStyle/>
          <a:p>
            <a:r>
              <a:rPr lang="en-US" smtClean="0"/>
              <a:t>Katz Graduate School of Business - Echo Strategies - International Business Center, University of Pittsburgh   Forum on Global Collaboration for Innovation    January 7-8, 2011</a:t>
            </a:r>
            <a:endParaRPr lang="en-US"/>
          </a:p>
        </p:txBody>
      </p:sp>
      <p:sp>
        <p:nvSpPr>
          <p:cNvPr id="7" name="Slide Number Placeholder 6"/>
          <p:cNvSpPr>
            <a:spLocks noGrp="1"/>
          </p:cNvSpPr>
          <p:nvPr>
            <p:ph type="sldNum" sz="quarter" idx="12"/>
          </p:nvPr>
        </p:nvSpPr>
        <p:spPr/>
        <p:txBody>
          <a:bodyPr/>
          <a:lstStyle/>
          <a:p>
            <a:fld id="{02E6509E-4104-4B99-9A7D-63D8A39B8688}" type="slidenum">
              <a:rPr lang="en-US" smtClean="0"/>
              <a:pPr/>
              <a:t>‹#›</a:t>
            </a:fld>
            <a:endParaRPr lang="en-US"/>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fld id="{AEEFE754-24EF-4E66-B8D3-DDB6CA1EA147}" type="datetime1">
              <a:rPr lang="en-US" smtClean="0"/>
              <a:pPr/>
              <a:t>1/20/2012</a:t>
            </a:fld>
            <a:endParaRPr lang="en-US"/>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r>
              <a:rPr lang="en-US" smtClean="0"/>
              <a:t>Katz Graduate School of Business - Echo Strategies - International Business Center, University of Pittsburgh   Forum on Global Collaboration for Innovation    January 7-8, 2011</a:t>
            </a:r>
            <a:endParaRPr lang="en-US"/>
          </a:p>
        </p:txBody>
      </p:sp>
      <p:sp>
        <p:nvSpPr>
          <p:cNvPr id="7" name="Slide Number Placeholder 6"/>
          <p:cNvSpPr>
            <a:spLocks noGrp="1"/>
          </p:cNvSpPr>
          <p:nvPr>
            <p:ph type="sldNum" sz="quarter" idx="12"/>
          </p:nvPr>
        </p:nvSpPr>
        <p:spPr>
          <a:xfrm>
            <a:off x="8339328" y="1170432"/>
            <a:ext cx="733864" cy="201168"/>
          </a:xfrm>
        </p:spPr>
        <p:txBody>
          <a:bodyPr/>
          <a:lstStyle/>
          <a:p>
            <a:fld id="{02E6509E-4104-4B99-9A7D-63D8A39B8688}"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1B539D34-C2F1-4517-A5D2-38B611DB0574}" type="datetime1">
              <a:rPr lang="en-US" smtClean="0"/>
              <a:pPr/>
              <a:t>1/20/2012</a:t>
            </a:fld>
            <a:endParaRPr lang="en-US"/>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r>
              <a:rPr lang="en-US" smtClean="0"/>
              <a:t>Katz Graduate School of Business - Echo Strategies - International Business Center, University of Pittsburgh   Forum on Global Collaboration for Innovation    January 7-8, 2011</a:t>
            </a:r>
            <a:endParaRPr lang="en-US"/>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02E6509E-4104-4B99-9A7D-63D8A39B868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dt="0"/>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762000"/>
            <a:ext cx="7772400" cy="3810000"/>
          </a:xfrm>
        </p:spPr>
        <p:txBody>
          <a:bodyPr>
            <a:normAutofit fontScale="90000"/>
          </a:bodyPr>
          <a:lstStyle/>
          <a:p>
            <a:r>
              <a:rPr lang="en-US" dirty="0" smtClean="0"/>
              <a:t>Purpose: </a:t>
            </a:r>
            <a:br>
              <a:rPr lang="en-US" dirty="0" smtClean="0"/>
            </a:br>
            <a:r>
              <a:rPr lang="en-US" dirty="0" smtClean="0"/>
              <a:t/>
            </a:r>
            <a:br>
              <a:rPr lang="en-US" dirty="0" smtClean="0"/>
            </a:br>
            <a:r>
              <a:rPr lang="en-US" sz="4400" i="1" dirty="0" smtClean="0"/>
              <a:t>to better understand how firms can collaborate globally to enhance their capabilities to innovate </a:t>
            </a:r>
            <a:r>
              <a:rPr lang="en-US" dirty="0" smtClean="0"/>
              <a:t/>
            </a:r>
            <a:br>
              <a:rPr lang="en-US" dirty="0" smtClean="0"/>
            </a:br>
            <a:r>
              <a:rPr lang="en-US" dirty="0" smtClean="0"/>
              <a:t>	</a:t>
            </a:r>
            <a:r>
              <a:rPr lang="en-US" dirty="0" smtClean="0">
                <a:sym typeface="Wingdings" pitchFamily="2" charset="2"/>
              </a:rPr>
              <a:t>	</a:t>
            </a:r>
            <a:br>
              <a:rPr lang="en-US" dirty="0" smtClean="0">
                <a:sym typeface="Wingdings" pitchFamily="2" charset="2"/>
              </a:rPr>
            </a:br>
            <a:r>
              <a:rPr lang="en-US" dirty="0" smtClean="0">
                <a:sym typeface="Wingdings" pitchFamily="2" charset="2"/>
              </a:rPr>
              <a:t>			</a:t>
            </a:r>
            <a:endParaRPr lang="en-US" dirty="0"/>
          </a:p>
        </p:txBody>
      </p:sp>
      <p:sp>
        <p:nvSpPr>
          <p:cNvPr id="5" name="Footer Placeholder 4"/>
          <p:cNvSpPr>
            <a:spLocks noGrp="1"/>
          </p:cNvSpPr>
          <p:nvPr>
            <p:ph type="ftr" sz="quarter" idx="11"/>
          </p:nvPr>
        </p:nvSpPr>
        <p:spPr>
          <a:xfrm>
            <a:off x="1295400" y="6324600"/>
            <a:ext cx="7010400" cy="365125"/>
          </a:xfrm>
        </p:spPr>
        <p:txBody>
          <a:bodyPr/>
          <a:lstStyle/>
          <a:p>
            <a:r>
              <a:rPr lang="en-US" dirty="0" smtClean="0"/>
              <a:t>Katz Graduate School of Business - Echo Strategies</a:t>
            </a:r>
          </a:p>
          <a:p>
            <a:r>
              <a:rPr lang="en-US" dirty="0" smtClean="0"/>
              <a:t>Forum on Global Collaboration for Innovation    January 20, 2012</a:t>
            </a:r>
            <a:endParaRPr lang="en-US" dirty="0"/>
          </a:p>
        </p:txBody>
      </p:sp>
      <p:sp>
        <p:nvSpPr>
          <p:cNvPr id="4" name="Slide Number Placeholder 3"/>
          <p:cNvSpPr>
            <a:spLocks noGrp="1"/>
          </p:cNvSpPr>
          <p:nvPr>
            <p:ph type="sldNum" sz="quarter" idx="12"/>
          </p:nvPr>
        </p:nvSpPr>
        <p:spPr/>
        <p:txBody>
          <a:bodyPr/>
          <a:lstStyle/>
          <a:p>
            <a:fld id="{02E6509E-4104-4B99-9A7D-63D8A39B8688}" type="slidenum">
              <a:rPr lang="en-US" smtClean="0"/>
              <a:pPr/>
              <a:t>1</a:t>
            </a:fld>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020762"/>
          </a:xfrm>
        </p:spPr>
        <p:txBody>
          <a:bodyPr>
            <a:noAutofit/>
          </a:bodyPr>
          <a:lstStyle/>
          <a:p>
            <a:pPr algn="ctr"/>
            <a:r>
              <a:rPr lang="en-US" sz="2200" dirty="0" smtClean="0"/>
              <a:t>Origins of the Forum – A Fortuitous </a:t>
            </a:r>
            <a:r>
              <a:rPr lang="en-US" sz="2200" dirty="0" smtClean="0"/>
              <a:t>Encounter </a:t>
            </a:r>
            <a:endParaRPr lang="en-US" sz="2200" dirty="0"/>
          </a:p>
        </p:txBody>
      </p:sp>
      <p:sp>
        <p:nvSpPr>
          <p:cNvPr id="32" name="Footer Placeholder 31"/>
          <p:cNvSpPr>
            <a:spLocks noGrp="1"/>
          </p:cNvSpPr>
          <p:nvPr>
            <p:ph type="ftr" sz="quarter" idx="11"/>
          </p:nvPr>
        </p:nvSpPr>
        <p:spPr>
          <a:xfrm>
            <a:off x="0" y="6492875"/>
            <a:ext cx="7772400" cy="365125"/>
          </a:xfrm>
        </p:spPr>
        <p:txBody>
          <a:bodyPr/>
          <a:lstStyle/>
          <a:p>
            <a:r>
              <a:rPr lang="en-US" dirty="0" smtClean="0"/>
              <a:t>Katz Graduate School of Business - Echo Strategies -</a:t>
            </a:r>
          </a:p>
          <a:p>
            <a:r>
              <a:rPr lang="en-US" dirty="0" smtClean="0"/>
              <a:t>Forum on Global Collaboration for Innovation    January 20, 2012</a:t>
            </a:r>
            <a:endParaRPr lang="en-US" dirty="0"/>
          </a:p>
        </p:txBody>
      </p:sp>
      <p:sp>
        <p:nvSpPr>
          <p:cNvPr id="30" name="Slide Number Placeholder 29"/>
          <p:cNvSpPr>
            <a:spLocks noGrp="1"/>
          </p:cNvSpPr>
          <p:nvPr>
            <p:ph type="sldNum" sz="quarter" idx="12"/>
          </p:nvPr>
        </p:nvSpPr>
        <p:spPr/>
        <p:txBody>
          <a:bodyPr/>
          <a:lstStyle/>
          <a:p>
            <a:fld id="{02E6509E-4104-4B99-9A7D-63D8A39B8688}" type="slidenum">
              <a:rPr lang="en-US" smtClean="0"/>
              <a:pPr/>
              <a:t>2</a:t>
            </a:fld>
            <a:endParaRPr lang="en-US"/>
          </a:p>
        </p:txBody>
      </p:sp>
      <p:sp>
        <p:nvSpPr>
          <p:cNvPr id="4" name="TextBox 3"/>
          <p:cNvSpPr txBox="1"/>
          <p:nvPr/>
        </p:nvSpPr>
        <p:spPr>
          <a:xfrm>
            <a:off x="381000" y="1447800"/>
            <a:ext cx="3429000" cy="615553"/>
          </a:xfrm>
          <a:prstGeom prst="rect">
            <a:avLst/>
          </a:prstGeom>
          <a:noFill/>
        </p:spPr>
        <p:txBody>
          <a:bodyPr wrap="square" rtlCol="0">
            <a:spAutoFit/>
          </a:bodyPr>
          <a:lstStyle/>
          <a:p>
            <a:pPr algn="ctr"/>
            <a:r>
              <a:rPr lang="en-US" sz="1600" dirty="0" smtClean="0"/>
              <a:t>CIBER (Centers for International Business Education and Research</a:t>
            </a:r>
            <a:r>
              <a:rPr lang="en-US" dirty="0" smtClean="0"/>
              <a:t>)</a:t>
            </a:r>
            <a:endParaRPr lang="en-US" dirty="0"/>
          </a:p>
        </p:txBody>
      </p:sp>
      <p:sp>
        <p:nvSpPr>
          <p:cNvPr id="5" name="TextBox 4"/>
          <p:cNvSpPr txBox="1"/>
          <p:nvPr/>
        </p:nvSpPr>
        <p:spPr>
          <a:xfrm>
            <a:off x="228600" y="2209800"/>
            <a:ext cx="3881319" cy="584775"/>
          </a:xfrm>
          <a:prstGeom prst="rect">
            <a:avLst/>
          </a:prstGeom>
          <a:noFill/>
        </p:spPr>
        <p:txBody>
          <a:bodyPr wrap="none" rtlCol="0">
            <a:spAutoFit/>
          </a:bodyPr>
          <a:lstStyle/>
          <a:p>
            <a:r>
              <a:rPr lang="en-US" sz="1600" dirty="0" smtClean="0"/>
              <a:t>International Business Center at Katz awards</a:t>
            </a:r>
          </a:p>
          <a:p>
            <a:r>
              <a:rPr lang="en-US" sz="1600" dirty="0" smtClean="0"/>
              <a:t>GAP (Global Academic Partnership) grants </a:t>
            </a:r>
            <a:endParaRPr lang="en-US" sz="1600" dirty="0"/>
          </a:p>
        </p:txBody>
      </p:sp>
      <p:sp>
        <p:nvSpPr>
          <p:cNvPr id="6" name="TextBox 5"/>
          <p:cNvSpPr txBox="1"/>
          <p:nvPr/>
        </p:nvSpPr>
        <p:spPr>
          <a:xfrm>
            <a:off x="1371600" y="2971800"/>
            <a:ext cx="1905000" cy="923330"/>
          </a:xfrm>
          <a:prstGeom prst="rect">
            <a:avLst/>
          </a:prstGeom>
          <a:noFill/>
        </p:spPr>
        <p:txBody>
          <a:bodyPr wrap="square" rtlCol="0">
            <a:spAutoFit/>
          </a:bodyPr>
          <a:lstStyle/>
          <a:p>
            <a:r>
              <a:rPr lang="en-US" dirty="0" smtClean="0"/>
              <a:t>Ravi Madhavan, recipient of 2009 GAP grant </a:t>
            </a:r>
            <a:endParaRPr lang="en-US" dirty="0"/>
          </a:p>
        </p:txBody>
      </p:sp>
      <p:sp>
        <p:nvSpPr>
          <p:cNvPr id="7" name="TextBox 6"/>
          <p:cNvSpPr txBox="1"/>
          <p:nvPr/>
        </p:nvSpPr>
        <p:spPr>
          <a:xfrm>
            <a:off x="3886200" y="3505200"/>
            <a:ext cx="2438400" cy="1477328"/>
          </a:xfrm>
          <a:prstGeom prst="rect">
            <a:avLst/>
          </a:prstGeom>
          <a:noFill/>
        </p:spPr>
        <p:txBody>
          <a:bodyPr wrap="square" rtlCol="0">
            <a:spAutoFit/>
          </a:bodyPr>
          <a:lstStyle/>
          <a:p>
            <a:r>
              <a:rPr lang="en-US" dirty="0" smtClean="0"/>
              <a:t>Sue Cohen studies how where knowledge resides matters for innovation, interest in global locus</a:t>
            </a:r>
            <a:endParaRPr lang="en-US" dirty="0"/>
          </a:p>
        </p:txBody>
      </p:sp>
      <p:sp>
        <p:nvSpPr>
          <p:cNvPr id="13" name="TextBox 12"/>
          <p:cNvSpPr txBox="1"/>
          <p:nvPr/>
        </p:nvSpPr>
        <p:spPr>
          <a:xfrm>
            <a:off x="6553200" y="5334000"/>
            <a:ext cx="1828800" cy="646331"/>
          </a:xfrm>
          <a:prstGeom prst="rect">
            <a:avLst/>
          </a:prstGeom>
          <a:noFill/>
        </p:spPr>
        <p:txBody>
          <a:bodyPr wrap="square" rtlCol="0">
            <a:spAutoFit/>
          </a:bodyPr>
          <a:lstStyle/>
          <a:p>
            <a:r>
              <a:rPr lang="en-US" dirty="0" smtClean="0"/>
              <a:t>Rabi Chatterjee, Prof of Marketing </a:t>
            </a:r>
            <a:endParaRPr lang="en-US" dirty="0"/>
          </a:p>
        </p:txBody>
      </p:sp>
      <p:sp>
        <p:nvSpPr>
          <p:cNvPr id="14" name="Oval 13"/>
          <p:cNvSpPr/>
          <p:nvPr/>
        </p:nvSpPr>
        <p:spPr>
          <a:xfrm>
            <a:off x="1981200" y="3733800"/>
            <a:ext cx="1905000" cy="1752600"/>
          </a:xfrm>
          <a:prstGeom prst="ellipse">
            <a:avLst/>
          </a:prstGeom>
          <a:noFill/>
          <a:ln>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2133600" y="3962400"/>
            <a:ext cx="1676400" cy="1323439"/>
          </a:xfrm>
          <a:prstGeom prst="rect">
            <a:avLst/>
          </a:prstGeom>
          <a:noFill/>
          <a:ln>
            <a:noFill/>
            <a:prstDash val="dash"/>
          </a:ln>
        </p:spPr>
        <p:txBody>
          <a:bodyPr wrap="square" rtlCol="0">
            <a:spAutoFit/>
          </a:bodyPr>
          <a:lstStyle/>
          <a:p>
            <a:pPr algn="ctr"/>
            <a:r>
              <a:rPr lang="en-US" sz="1600" dirty="0" smtClean="0"/>
              <a:t>Members of Organizations &amp; Entrepreneurship group, Strategy area</a:t>
            </a:r>
            <a:endParaRPr lang="en-US" sz="1600" dirty="0"/>
          </a:p>
        </p:txBody>
      </p:sp>
      <p:sp>
        <p:nvSpPr>
          <p:cNvPr id="18" name="Oval 17"/>
          <p:cNvSpPr/>
          <p:nvPr/>
        </p:nvSpPr>
        <p:spPr>
          <a:xfrm>
            <a:off x="5486400" y="1981200"/>
            <a:ext cx="1828800" cy="1524000"/>
          </a:xfrm>
          <a:prstGeom prst="ellipse">
            <a:avLst/>
          </a:prstGeom>
          <a:noFill/>
          <a:ln>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4114800" y="4953000"/>
            <a:ext cx="1905000" cy="1600200"/>
          </a:xfrm>
          <a:prstGeom prst="ellipse">
            <a:avLst/>
          </a:prstGeom>
          <a:noFill/>
          <a:ln>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4114800" y="5105400"/>
            <a:ext cx="1905000" cy="1323439"/>
          </a:xfrm>
          <a:prstGeom prst="rect">
            <a:avLst/>
          </a:prstGeom>
          <a:noFill/>
        </p:spPr>
        <p:txBody>
          <a:bodyPr wrap="square" rtlCol="0">
            <a:spAutoFit/>
          </a:bodyPr>
          <a:lstStyle/>
          <a:p>
            <a:pPr algn="ctr"/>
            <a:r>
              <a:rPr lang="en-US" sz="1600" dirty="0" smtClean="0"/>
              <a:t>Committee to develop University Technology Commercialization program</a:t>
            </a:r>
            <a:endParaRPr lang="en-US" sz="1600" dirty="0"/>
          </a:p>
        </p:txBody>
      </p:sp>
      <p:sp>
        <p:nvSpPr>
          <p:cNvPr id="21" name="TextBox 20"/>
          <p:cNvSpPr txBox="1"/>
          <p:nvPr/>
        </p:nvSpPr>
        <p:spPr>
          <a:xfrm>
            <a:off x="7010400" y="3276600"/>
            <a:ext cx="1828800" cy="1200329"/>
          </a:xfrm>
          <a:prstGeom prst="rect">
            <a:avLst/>
          </a:prstGeom>
          <a:noFill/>
        </p:spPr>
        <p:txBody>
          <a:bodyPr wrap="square" rtlCol="0">
            <a:spAutoFit/>
          </a:bodyPr>
          <a:lstStyle/>
          <a:p>
            <a:r>
              <a:rPr lang="en-US" dirty="0" smtClean="0"/>
              <a:t>Lou Musante, Managing Partner Echo Strategies</a:t>
            </a:r>
            <a:endParaRPr lang="en-US" dirty="0"/>
          </a:p>
        </p:txBody>
      </p:sp>
      <p:sp>
        <p:nvSpPr>
          <p:cNvPr id="22" name="TextBox 21"/>
          <p:cNvSpPr txBox="1"/>
          <p:nvPr/>
        </p:nvSpPr>
        <p:spPr>
          <a:xfrm>
            <a:off x="5410200" y="2286000"/>
            <a:ext cx="2133600" cy="1077218"/>
          </a:xfrm>
          <a:prstGeom prst="rect">
            <a:avLst/>
          </a:prstGeom>
          <a:noFill/>
        </p:spPr>
        <p:txBody>
          <a:bodyPr wrap="square" rtlCol="0">
            <a:spAutoFit/>
          </a:bodyPr>
          <a:lstStyle/>
          <a:p>
            <a:pPr algn="ctr"/>
            <a:r>
              <a:rPr lang="en-US" sz="1600" dirty="0" smtClean="0"/>
              <a:t>Common interests in innovation, collaboration, and education</a:t>
            </a:r>
            <a:endParaRPr lang="en-US" sz="1600" dirty="0"/>
          </a:p>
        </p:txBody>
      </p:sp>
      <p:sp>
        <p:nvSpPr>
          <p:cNvPr id="27" name="Explosion 1 26"/>
          <p:cNvSpPr/>
          <p:nvPr/>
        </p:nvSpPr>
        <p:spPr>
          <a:xfrm>
            <a:off x="2971800" y="3200400"/>
            <a:ext cx="990600" cy="83820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Explosion 1 27"/>
          <p:cNvSpPr/>
          <p:nvPr/>
        </p:nvSpPr>
        <p:spPr>
          <a:xfrm>
            <a:off x="5715000" y="4876800"/>
            <a:ext cx="990600" cy="83820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Explosion 1 28"/>
          <p:cNvSpPr/>
          <p:nvPr/>
        </p:nvSpPr>
        <p:spPr>
          <a:xfrm>
            <a:off x="6096000" y="3276600"/>
            <a:ext cx="990600" cy="83820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Straight Arrow Connector 30"/>
          <p:cNvCxnSpPr/>
          <p:nvPr/>
        </p:nvCxnSpPr>
        <p:spPr>
          <a:xfrm rot="5400000">
            <a:off x="1638300" y="2171700"/>
            <a:ext cx="2286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rot="5400000">
            <a:off x="1905000" y="2895600"/>
            <a:ext cx="3048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6" name="Sun 35"/>
          <p:cNvSpPr/>
          <p:nvPr/>
        </p:nvSpPr>
        <p:spPr>
          <a:xfrm>
            <a:off x="3505200" y="1143000"/>
            <a:ext cx="1905000" cy="1905000"/>
          </a:xfrm>
          <a:prstGeom prst="su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p:cNvSpPr txBox="1"/>
          <p:nvPr/>
        </p:nvSpPr>
        <p:spPr>
          <a:xfrm>
            <a:off x="3810000" y="1676400"/>
            <a:ext cx="1295400" cy="800219"/>
          </a:xfrm>
          <a:prstGeom prst="rect">
            <a:avLst/>
          </a:prstGeom>
          <a:noFill/>
        </p:spPr>
        <p:txBody>
          <a:bodyPr wrap="square" rtlCol="0">
            <a:spAutoFit/>
          </a:bodyPr>
          <a:lstStyle/>
          <a:p>
            <a:pPr algn="ctr"/>
            <a:r>
              <a:rPr lang="en-US" sz="1400" dirty="0" smtClean="0"/>
              <a:t>National, </a:t>
            </a:r>
          </a:p>
          <a:p>
            <a:pPr algn="ctr"/>
            <a:r>
              <a:rPr lang="en-US" sz="1400" dirty="0" smtClean="0"/>
              <a:t>Local Institutions</a:t>
            </a:r>
            <a:r>
              <a:rPr lang="en-US" dirty="0" smtClean="0"/>
              <a:t> </a:t>
            </a:r>
            <a:endParaRPr lang="en-US" dirty="0"/>
          </a:p>
        </p:txBody>
      </p:sp>
      <p:sp>
        <p:nvSpPr>
          <p:cNvPr id="38" name="TextBox 37"/>
          <p:cNvSpPr txBox="1"/>
          <p:nvPr/>
        </p:nvSpPr>
        <p:spPr>
          <a:xfrm>
            <a:off x="2895600" y="3429000"/>
            <a:ext cx="1143000" cy="307777"/>
          </a:xfrm>
          <a:prstGeom prst="rect">
            <a:avLst/>
          </a:prstGeom>
          <a:noFill/>
        </p:spPr>
        <p:txBody>
          <a:bodyPr wrap="square" rtlCol="0">
            <a:spAutoFit/>
          </a:bodyPr>
          <a:lstStyle/>
          <a:p>
            <a:pPr algn="ctr"/>
            <a:r>
              <a:rPr lang="en-US" sz="1400" dirty="0" smtClean="0"/>
              <a:t>Connect</a:t>
            </a:r>
            <a:endParaRPr lang="en-US" dirty="0"/>
          </a:p>
        </p:txBody>
      </p:sp>
      <p:sp>
        <p:nvSpPr>
          <p:cNvPr id="39" name="TextBox 38"/>
          <p:cNvSpPr txBox="1"/>
          <p:nvPr/>
        </p:nvSpPr>
        <p:spPr>
          <a:xfrm>
            <a:off x="5943600" y="3505200"/>
            <a:ext cx="1295400" cy="307777"/>
          </a:xfrm>
          <a:prstGeom prst="rect">
            <a:avLst/>
          </a:prstGeom>
          <a:noFill/>
        </p:spPr>
        <p:txBody>
          <a:bodyPr wrap="square" rtlCol="0">
            <a:spAutoFit/>
          </a:bodyPr>
          <a:lstStyle/>
          <a:p>
            <a:pPr algn="ctr"/>
            <a:r>
              <a:rPr lang="en-US" sz="1400" dirty="0" smtClean="0"/>
              <a:t>Connect </a:t>
            </a:r>
            <a:endParaRPr lang="en-US" dirty="0"/>
          </a:p>
        </p:txBody>
      </p:sp>
      <p:sp>
        <p:nvSpPr>
          <p:cNvPr id="40" name="TextBox 39"/>
          <p:cNvSpPr txBox="1"/>
          <p:nvPr/>
        </p:nvSpPr>
        <p:spPr>
          <a:xfrm>
            <a:off x="5562600" y="5105400"/>
            <a:ext cx="1295400" cy="307777"/>
          </a:xfrm>
          <a:prstGeom prst="rect">
            <a:avLst/>
          </a:prstGeom>
          <a:noFill/>
        </p:spPr>
        <p:txBody>
          <a:bodyPr wrap="square" rtlCol="0">
            <a:spAutoFit/>
          </a:bodyPr>
          <a:lstStyle/>
          <a:p>
            <a:pPr algn="ctr"/>
            <a:r>
              <a:rPr lang="en-US" sz="1400" dirty="0" smtClean="0"/>
              <a:t>Connect </a:t>
            </a:r>
            <a:endParaRPr lang="en-US" dirty="0"/>
          </a:p>
        </p:txBody>
      </p:sp>
      <p:sp>
        <p:nvSpPr>
          <p:cNvPr id="46" name="Explosion 1 45"/>
          <p:cNvSpPr/>
          <p:nvPr/>
        </p:nvSpPr>
        <p:spPr>
          <a:xfrm>
            <a:off x="7467600" y="4495800"/>
            <a:ext cx="990600" cy="83820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TextBox 46"/>
          <p:cNvSpPr txBox="1"/>
          <p:nvPr/>
        </p:nvSpPr>
        <p:spPr>
          <a:xfrm>
            <a:off x="7391400" y="4724401"/>
            <a:ext cx="1143000" cy="304800"/>
          </a:xfrm>
          <a:prstGeom prst="rect">
            <a:avLst/>
          </a:prstGeom>
          <a:noFill/>
        </p:spPr>
        <p:txBody>
          <a:bodyPr wrap="square" rtlCol="0">
            <a:spAutoFit/>
          </a:bodyPr>
          <a:lstStyle/>
          <a:p>
            <a:pPr algn="ctr"/>
            <a:r>
              <a:rPr lang="en-US" sz="1400" dirty="0" smtClean="0"/>
              <a:t>Connect </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81000" y="228600"/>
            <a:ext cx="8534400" cy="5029200"/>
          </a:xfrm>
        </p:spPr>
        <p:txBody>
          <a:bodyPr>
            <a:normAutofit fontScale="90000"/>
          </a:bodyPr>
          <a:lstStyle/>
          <a:p>
            <a:pPr algn="ctr"/>
            <a:r>
              <a:rPr lang="en-US" sz="4000" dirty="0" smtClean="0"/>
              <a:t>macro-theme</a:t>
            </a:r>
            <a:r>
              <a:rPr lang="en-US" dirty="0" smtClean="0"/>
              <a:t/>
            </a:r>
            <a:br>
              <a:rPr lang="en-US" dirty="0" smtClean="0"/>
            </a:br>
            <a:r>
              <a:rPr lang="en-US" sz="3100" dirty="0" smtClean="0"/>
              <a:t/>
            </a:r>
            <a:br>
              <a:rPr lang="en-US" sz="3100" dirty="0" smtClean="0"/>
            </a:br>
            <a:r>
              <a:rPr lang="en-US" sz="3100" dirty="0" smtClean="0"/>
              <a:t>firms can no longer choose which capabilities will deliver sustained competitive advantage</a:t>
            </a:r>
            <a:br>
              <a:rPr lang="en-US" sz="3100" dirty="0" smtClean="0"/>
            </a:br>
            <a:r>
              <a:rPr lang="en-US" sz="3100" dirty="0" smtClean="0"/>
              <a:t/>
            </a:r>
            <a:br>
              <a:rPr lang="en-US" sz="3100" dirty="0" smtClean="0"/>
            </a:br>
            <a:r>
              <a:rPr lang="en-US" sz="3100" dirty="0" smtClean="0"/>
              <a:t>high quality encounters amongst diverse perspectives drive innovation in shifting landscapes of globally distributed expertise </a:t>
            </a:r>
            <a:br>
              <a:rPr lang="en-US" sz="3100" dirty="0" smtClean="0"/>
            </a:br>
            <a:r>
              <a:rPr lang="en-US" sz="3100" dirty="0" smtClean="0"/>
              <a:t/>
            </a:r>
            <a:br>
              <a:rPr lang="en-US" sz="3100" dirty="0" smtClean="0"/>
            </a:br>
            <a:r>
              <a:rPr lang="en-US" sz="3100" dirty="0" smtClean="0"/>
              <a:t>organizational form</a:t>
            </a:r>
            <a:br>
              <a:rPr lang="en-US" sz="3100" dirty="0" smtClean="0"/>
            </a:br>
            <a:r>
              <a:rPr lang="en-US" sz="3100" dirty="0" smtClean="0"/>
              <a:t> is now the critical strategic choice</a:t>
            </a:r>
            <a:endParaRPr lang="en-US" sz="3100" dirty="0"/>
          </a:p>
        </p:txBody>
      </p:sp>
      <p:sp>
        <p:nvSpPr>
          <p:cNvPr id="5" name="Footer Placeholder 4"/>
          <p:cNvSpPr>
            <a:spLocks noGrp="1"/>
          </p:cNvSpPr>
          <p:nvPr>
            <p:ph type="ftr" sz="quarter" idx="11"/>
          </p:nvPr>
        </p:nvSpPr>
        <p:spPr>
          <a:xfrm>
            <a:off x="1295400" y="6324600"/>
            <a:ext cx="7010400" cy="365125"/>
          </a:xfrm>
        </p:spPr>
        <p:txBody>
          <a:bodyPr/>
          <a:lstStyle/>
          <a:p>
            <a:r>
              <a:rPr lang="en-US" dirty="0" smtClean="0"/>
              <a:t>Katz Graduate School of Business - Echo Strategies</a:t>
            </a:r>
          </a:p>
          <a:p>
            <a:r>
              <a:rPr lang="en-US" dirty="0" smtClean="0"/>
              <a:t>Forum on Global Collaboration for Innovation    January 20, 2012</a:t>
            </a:r>
            <a:endParaRPr lang="en-US" dirty="0"/>
          </a:p>
        </p:txBody>
      </p:sp>
      <p:sp>
        <p:nvSpPr>
          <p:cNvPr id="4" name="Slide Number Placeholder 3"/>
          <p:cNvSpPr>
            <a:spLocks noGrp="1"/>
          </p:cNvSpPr>
          <p:nvPr>
            <p:ph type="sldNum" sz="quarter" idx="12"/>
          </p:nvPr>
        </p:nvSpPr>
        <p:spPr/>
        <p:txBody>
          <a:bodyPr/>
          <a:lstStyle/>
          <a:p>
            <a:fld id="{02E6509E-4104-4B99-9A7D-63D8A39B8688}" type="slidenum">
              <a:rPr lang="en-US" smtClean="0"/>
              <a:pPr/>
              <a:t>3</a:t>
            </a:fld>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Reframing the issues through discussion</a:t>
            </a:r>
            <a:endParaRPr lang="en-US" sz="2800" dirty="0"/>
          </a:p>
        </p:txBody>
      </p:sp>
      <p:sp>
        <p:nvSpPr>
          <p:cNvPr id="3" name="Content Placeholder 2"/>
          <p:cNvSpPr>
            <a:spLocks noGrp="1"/>
          </p:cNvSpPr>
          <p:nvPr>
            <p:ph idx="1"/>
          </p:nvPr>
        </p:nvSpPr>
        <p:spPr>
          <a:xfrm>
            <a:off x="457200" y="1600200"/>
            <a:ext cx="8229600" cy="4724400"/>
          </a:xfrm>
        </p:spPr>
        <p:txBody>
          <a:bodyPr>
            <a:normAutofit/>
          </a:bodyPr>
          <a:lstStyle/>
          <a:p>
            <a:r>
              <a:rPr lang="en-US" sz="2200" b="1" dirty="0" smtClean="0"/>
              <a:t>From</a:t>
            </a:r>
            <a:r>
              <a:rPr lang="en-US" sz="2200" dirty="0" smtClean="0"/>
              <a:t>:   Does location matter for R&amp;D? </a:t>
            </a:r>
          </a:p>
          <a:p>
            <a:pPr lvl="1">
              <a:buNone/>
            </a:pPr>
            <a:r>
              <a:rPr lang="en-US" sz="2200" b="1" dirty="0" smtClean="0">
                <a:sym typeface="Wingdings" pitchFamily="2" charset="2"/>
              </a:rPr>
              <a:t>To</a:t>
            </a:r>
            <a:r>
              <a:rPr lang="en-US" sz="2200" dirty="0" smtClean="0">
                <a:sym typeface="Wingdings" pitchFamily="2" charset="2"/>
              </a:rPr>
              <a:t>:  </a:t>
            </a:r>
            <a:r>
              <a:rPr lang="en-US" sz="2200" i="1" dirty="0" smtClean="0">
                <a:sym typeface="Wingdings" pitchFamily="2" charset="2"/>
              </a:rPr>
              <a:t>What parts of R&amp;D to locate where – and what </a:t>
            </a:r>
            <a:r>
              <a:rPr lang="en-US" sz="2200" dirty="0" smtClean="0">
                <a:sym typeface="Wingdings" pitchFamily="2" charset="2"/>
              </a:rPr>
              <a:t>are</a:t>
            </a:r>
            <a:r>
              <a:rPr lang="en-US" sz="2200" i="1" dirty="0" smtClean="0">
                <a:sym typeface="Wingdings" pitchFamily="2" charset="2"/>
              </a:rPr>
              <a:t> the parts?</a:t>
            </a:r>
          </a:p>
          <a:p>
            <a:endParaRPr lang="en-US" sz="2200" b="1" dirty="0" smtClean="0"/>
          </a:p>
          <a:p>
            <a:r>
              <a:rPr lang="en-US" sz="2200" b="1" dirty="0" smtClean="0"/>
              <a:t>From</a:t>
            </a:r>
            <a:r>
              <a:rPr lang="en-US" sz="2200" dirty="0" smtClean="0"/>
              <a:t>: How much contact/overlap between R &amp; D &amp; C is ideal?</a:t>
            </a:r>
          </a:p>
          <a:p>
            <a:pPr>
              <a:buNone/>
            </a:pPr>
            <a:r>
              <a:rPr lang="en-US" sz="2200" dirty="0" smtClean="0"/>
              <a:t>	</a:t>
            </a:r>
            <a:r>
              <a:rPr lang="en-US" sz="2200" b="1" dirty="0" smtClean="0"/>
              <a:t>To</a:t>
            </a:r>
            <a:r>
              <a:rPr lang="en-US" sz="2200" dirty="0" smtClean="0"/>
              <a:t>: </a:t>
            </a:r>
            <a:r>
              <a:rPr lang="en-US" sz="2200" i="1" dirty="0" smtClean="0"/>
              <a:t>How do we manage Design and Discovery driven innovation in the same organization?</a:t>
            </a:r>
          </a:p>
          <a:p>
            <a:endParaRPr lang="en-US" sz="2200" dirty="0" smtClean="0"/>
          </a:p>
          <a:p>
            <a:r>
              <a:rPr lang="en-US" sz="2200" b="1" dirty="0" smtClean="0"/>
              <a:t>From</a:t>
            </a:r>
            <a:r>
              <a:rPr lang="en-US" sz="2200" dirty="0" smtClean="0"/>
              <a:t>: When does IT-mediated communication reduce the need to be there? </a:t>
            </a:r>
          </a:p>
          <a:p>
            <a:pPr>
              <a:buNone/>
            </a:pPr>
            <a:r>
              <a:rPr lang="en-US" sz="2200" dirty="0" smtClean="0"/>
              <a:t>	</a:t>
            </a:r>
            <a:r>
              <a:rPr lang="en-US" sz="2200" b="1" dirty="0" smtClean="0"/>
              <a:t>To</a:t>
            </a:r>
            <a:r>
              <a:rPr lang="en-US" sz="2200" dirty="0" smtClean="0"/>
              <a:t>: </a:t>
            </a:r>
            <a:r>
              <a:rPr lang="en-US" sz="2200" i="1" dirty="0" smtClean="0"/>
              <a:t>How firms can develop IT- Infused Innovation Capabilities?</a:t>
            </a:r>
          </a:p>
          <a:p>
            <a:endParaRPr lang="en-US" sz="2200" dirty="0" smtClean="0"/>
          </a:p>
          <a:p>
            <a:r>
              <a:rPr lang="en-US" sz="2200" b="1" dirty="0" smtClean="0"/>
              <a:t>From</a:t>
            </a:r>
            <a:r>
              <a:rPr lang="en-US" sz="2200" dirty="0" smtClean="0"/>
              <a:t>: Whether to be there? </a:t>
            </a:r>
          </a:p>
          <a:p>
            <a:pPr>
              <a:buNone/>
            </a:pPr>
            <a:r>
              <a:rPr lang="en-US" sz="2200" dirty="0" smtClean="0"/>
              <a:t>	</a:t>
            </a:r>
            <a:r>
              <a:rPr lang="en-US" sz="2200" b="1" dirty="0" smtClean="0"/>
              <a:t>To</a:t>
            </a:r>
            <a:r>
              <a:rPr lang="en-US" sz="2200" dirty="0" smtClean="0"/>
              <a:t>: </a:t>
            </a:r>
            <a:r>
              <a:rPr lang="en-US" sz="2200" i="1" dirty="0" smtClean="0"/>
              <a:t>How to be there?</a:t>
            </a:r>
          </a:p>
          <a:p>
            <a:pPr>
              <a:buNone/>
            </a:pPr>
            <a:endParaRPr lang="en-US" sz="2200" i="1" dirty="0" smtClean="0"/>
          </a:p>
          <a:p>
            <a:pPr lvl="1">
              <a:buFont typeface="Wingdings" pitchFamily="2" charset="2"/>
              <a:buChar char="Ø"/>
            </a:pPr>
            <a:endParaRPr lang="en-US" sz="2200" dirty="0" smtClean="0"/>
          </a:p>
          <a:p>
            <a:pPr lvl="1">
              <a:buFont typeface="Wingdings" pitchFamily="2" charset="2"/>
              <a:buChar char="Ø"/>
            </a:pPr>
            <a:endParaRPr lang="en-US" sz="1800" dirty="0" smtClean="0"/>
          </a:p>
          <a:p>
            <a:pPr lvl="2"/>
            <a:endParaRPr lang="en-US" dirty="0" smtClean="0"/>
          </a:p>
        </p:txBody>
      </p:sp>
      <p:sp>
        <p:nvSpPr>
          <p:cNvPr id="5" name="Footer Placeholder 4"/>
          <p:cNvSpPr>
            <a:spLocks noGrp="1"/>
          </p:cNvSpPr>
          <p:nvPr>
            <p:ph type="ftr" sz="quarter" idx="11"/>
          </p:nvPr>
        </p:nvSpPr>
        <p:spPr>
          <a:xfrm>
            <a:off x="1066800" y="6400800"/>
            <a:ext cx="7081515" cy="350519"/>
          </a:xfrm>
        </p:spPr>
        <p:txBody>
          <a:bodyPr/>
          <a:lstStyle/>
          <a:p>
            <a:r>
              <a:rPr lang="en-US" dirty="0" smtClean="0"/>
              <a:t>Katz Graduate School of Business - Echo Strategies - International Business Center, University of Pittsburgh   Forum on Global Collaboration for Innovation    January 7-8, 2011</a:t>
            </a:r>
            <a:endParaRPr lang="en-US" dirty="0"/>
          </a:p>
        </p:txBody>
      </p:sp>
      <p:sp>
        <p:nvSpPr>
          <p:cNvPr id="4" name="Slide Number Placeholder 3"/>
          <p:cNvSpPr>
            <a:spLocks noGrp="1"/>
          </p:cNvSpPr>
          <p:nvPr>
            <p:ph type="sldNum" sz="quarter" idx="12"/>
          </p:nvPr>
        </p:nvSpPr>
        <p:spPr/>
        <p:txBody>
          <a:bodyPr/>
          <a:lstStyle/>
          <a:p>
            <a:fld id="{02E6509E-4104-4B99-9A7D-63D8A39B8688}" type="slidenum">
              <a:rPr lang="en-US" smtClean="0"/>
              <a:pPr/>
              <a:t>4</a:t>
            </a:fld>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Reframing the issues through discussion</a:t>
            </a:r>
            <a:endParaRPr lang="en-US" sz="2800" dirty="0"/>
          </a:p>
        </p:txBody>
      </p:sp>
      <p:sp>
        <p:nvSpPr>
          <p:cNvPr id="3" name="Content Placeholder 2"/>
          <p:cNvSpPr>
            <a:spLocks noGrp="1"/>
          </p:cNvSpPr>
          <p:nvPr>
            <p:ph idx="1"/>
          </p:nvPr>
        </p:nvSpPr>
        <p:spPr>
          <a:xfrm>
            <a:off x="457200" y="1600200"/>
            <a:ext cx="8229600" cy="4724400"/>
          </a:xfrm>
        </p:spPr>
        <p:txBody>
          <a:bodyPr>
            <a:normAutofit/>
          </a:bodyPr>
          <a:lstStyle/>
          <a:p>
            <a:r>
              <a:rPr lang="en-US" sz="2800" b="1" dirty="0" smtClean="0"/>
              <a:t>From</a:t>
            </a:r>
            <a:r>
              <a:rPr lang="en-US" sz="2800" dirty="0" smtClean="0"/>
              <a:t>:   What capabilities to build? </a:t>
            </a:r>
          </a:p>
          <a:p>
            <a:pPr lvl="1">
              <a:buNone/>
            </a:pPr>
            <a:r>
              <a:rPr lang="en-US" b="1" dirty="0" smtClean="0">
                <a:sym typeface="Wingdings" pitchFamily="2" charset="2"/>
              </a:rPr>
              <a:t>To</a:t>
            </a:r>
            <a:r>
              <a:rPr lang="en-US" dirty="0" smtClean="0">
                <a:sym typeface="Wingdings" pitchFamily="2" charset="2"/>
              </a:rPr>
              <a:t>: </a:t>
            </a:r>
            <a:r>
              <a:rPr lang="en-US" i="1" dirty="0" smtClean="0">
                <a:sym typeface="Wingdings" pitchFamily="2" charset="2"/>
              </a:rPr>
              <a:t>H</a:t>
            </a:r>
            <a:r>
              <a:rPr lang="en-US" i="1" dirty="0" smtClean="0"/>
              <a:t>ow can we leverage global collaboration to innovate faster or smarter?</a:t>
            </a:r>
            <a:endParaRPr lang="en-US" i="1" dirty="0" smtClean="0">
              <a:sym typeface="Wingdings" pitchFamily="2" charset="2"/>
            </a:endParaRPr>
          </a:p>
          <a:p>
            <a:endParaRPr lang="en-US" sz="2200" b="1" dirty="0" smtClean="0"/>
          </a:p>
          <a:p>
            <a:pPr>
              <a:buNone/>
            </a:pPr>
            <a:endParaRPr lang="en-US" sz="2200" i="1" dirty="0" smtClean="0"/>
          </a:p>
          <a:p>
            <a:pPr lvl="1">
              <a:buFont typeface="Wingdings" pitchFamily="2" charset="2"/>
              <a:buChar char="Ø"/>
            </a:pPr>
            <a:endParaRPr lang="en-US" sz="2200" dirty="0" smtClean="0"/>
          </a:p>
          <a:p>
            <a:pPr lvl="1">
              <a:buFont typeface="Wingdings" pitchFamily="2" charset="2"/>
              <a:buChar char="Ø"/>
            </a:pPr>
            <a:endParaRPr lang="en-US" sz="1800" dirty="0" smtClean="0"/>
          </a:p>
          <a:p>
            <a:pPr lvl="2"/>
            <a:endParaRPr lang="en-US" dirty="0" smtClean="0"/>
          </a:p>
        </p:txBody>
      </p:sp>
      <p:sp>
        <p:nvSpPr>
          <p:cNvPr id="5" name="Footer Placeholder 4"/>
          <p:cNvSpPr>
            <a:spLocks noGrp="1"/>
          </p:cNvSpPr>
          <p:nvPr>
            <p:ph type="ftr" sz="quarter" idx="11"/>
          </p:nvPr>
        </p:nvSpPr>
        <p:spPr>
          <a:xfrm>
            <a:off x="1066800" y="6400800"/>
            <a:ext cx="7081515" cy="350519"/>
          </a:xfrm>
        </p:spPr>
        <p:txBody>
          <a:bodyPr/>
          <a:lstStyle/>
          <a:p>
            <a:r>
              <a:rPr lang="en-US" dirty="0" smtClean="0"/>
              <a:t>Katz Graduate School of Business - Echo Strategies - International Business Center, University of Pittsburgh   Forum on Global Collaboration for Innovation    January 7-8, 2011</a:t>
            </a:r>
            <a:endParaRPr lang="en-US" dirty="0"/>
          </a:p>
        </p:txBody>
      </p:sp>
      <p:sp>
        <p:nvSpPr>
          <p:cNvPr id="4" name="Slide Number Placeholder 3"/>
          <p:cNvSpPr>
            <a:spLocks noGrp="1"/>
          </p:cNvSpPr>
          <p:nvPr>
            <p:ph type="sldNum" sz="quarter" idx="12"/>
          </p:nvPr>
        </p:nvSpPr>
        <p:spPr/>
        <p:txBody>
          <a:bodyPr/>
          <a:lstStyle/>
          <a:p>
            <a:fld id="{02E6509E-4104-4B99-9A7D-63D8A39B8688}" type="slidenum">
              <a:rPr lang="en-US" smtClean="0"/>
              <a:pPr/>
              <a:t>5</a:t>
            </a:fld>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457200"/>
            <a:ext cx="8153400" cy="4572000"/>
          </a:xfrm>
        </p:spPr>
        <p:txBody>
          <a:bodyPr>
            <a:normAutofit fontScale="90000"/>
          </a:bodyPr>
          <a:lstStyle/>
          <a:p>
            <a:r>
              <a:rPr lang="en-US" dirty="0" smtClean="0"/>
              <a:t>2011: </a:t>
            </a:r>
            <a:br>
              <a:rPr lang="en-US" dirty="0" smtClean="0"/>
            </a:br>
            <a:r>
              <a:rPr lang="en-US" sz="4400" i="1" dirty="0" smtClean="0"/>
              <a:t>does </a:t>
            </a:r>
            <a:r>
              <a:rPr lang="en-US" sz="4400" i="1" u="sng" dirty="0" smtClean="0"/>
              <a:t>location</a:t>
            </a:r>
            <a:r>
              <a:rPr lang="en-US" sz="4400" i="1" dirty="0" smtClean="0"/>
              <a:t> still matter for R&amp;D?</a:t>
            </a:r>
            <a:r>
              <a:rPr lang="en-US" dirty="0" smtClean="0"/>
              <a:t/>
            </a:r>
            <a:br>
              <a:rPr lang="en-US" dirty="0" smtClean="0"/>
            </a:br>
            <a:r>
              <a:rPr lang="en-US" dirty="0" smtClean="0"/>
              <a:t/>
            </a:r>
            <a:br>
              <a:rPr lang="en-US" dirty="0" smtClean="0"/>
            </a:br>
            <a:r>
              <a:rPr lang="en-US" dirty="0" smtClean="0"/>
              <a:t>2012:</a:t>
            </a:r>
            <a:br>
              <a:rPr lang="en-US" dirty="0" smtClean="0"/>
            </a:br>
            <a:r>
              <a:rPr lang="en-US" dirty="0" smtClean="0"/>
              <a:t>(</a:t>
            </a:r>
            <a:r>
              <a:rPr lang="en-US" sz="4400" i="1" dirty="0" smtClean="0"/>
              <a:t>how) can firms leverage global open innovation to </a:t>
            </a:r>
            <a:r>
              <a:rPr lang="en-US" sz="4400" i="1" u="sng" dirty="0" smtClean="0"/>
              <a:t>accelerate</a:t>
            </a:r>
            <a:r>
              <a:rPr lang="en-US" sz="4400" i="1" dirty="0" smtClean="0"/>
              <a:t> R&amp;D?</a:t>
            </a:r>
            <a:endParaRPr lang="en-US" sz="4400" i="1" dirty="0"/>
          </a:p>
        </p:txBody>
      </p:sp>
      <p:sp>
        <p:nvSpPr>
          <p:cNvPr id="5" name="Footer Placeholder 4"/>
          <p:cNvSpPr>
            <a:spLocks noGrp="1"/>
          </p:cNvSpPr>
          <p:nvPr>
            <p:ph type="ftr" sz="quarter" idx="11"/>
          </p:nvPr>
        </p:nvSpPr>
        <p:spPr>
          <a:xfrm>
            <a:off x="1295400" y="6324600"/>
            <a:ext cx="7010400" cy="365125"/>
          </a:xfrm>
        </p:spPr>
        <p:txBody>
          <a:bodyPr/>
          <a:lstStyle/>
          <a:p>
            <a:r>
              <a:rPr lang="en-US" dirty="0" smtClean="0"/>
              <a:t>Katz Graduate School of Business - Echo Strategies</a:t>
            </a:r>
          </a:p>
          <a:p>
            <a:r>
              <a:rPr lang="en-US" dirty="0" smtClean="0"/>
              <a:t>Forum on Global Collaboration for Innovation    January 20, 2012</a:t>
            </a:r>
            <a:endParaRPr lang="en-US" dirty="0"/>
          </a:p>
        </p:txBody>
      </p:sp>
      <p:sp>
        <p:nvSpPr>
          <p:cNvPr id="4" name="Slide Number Placeholder 3"/>
          <p:cNvSpPr>
            <a:spLocks noGrp="1"/>
          </p:cNvSpPr>
          <p:nvPr>
            <p:ph type="sldNum" sz="quarter" idx="12"/>
          </p:nvPr>
        </p:nvSpPr>
        <p:spPr/>
        <p:txBody>
          <a:bodyPr/>
          <a:lstStyle/>
          <a:p>
            <a:fld id="{02E6509E-4104-4B99-9A7D-63D8A39B8688}" type="slidenum">
              <a:rPr lang="en-US" smtClean="0"/>
              <a:pPr/>
              <a:t>6</a:t>
            </a:fld>
            <a:endParaRPr lang="en-US"/>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742</TotalTime>
  <Words>1293</Words>
  <Application>Microsoft Office PowerPoint</Application>
  <PresentationFormat>On-screen Show (4:3)</PresentationFormat>
  <Paragraphs>126</Paragraphs>
  <Slides>6</Slides>
  <Notes>3</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Module</vt:lpstr>
      <vt:lpstr>Purpose:   to better understand how firms can collaborate globally to enhance their capabilities to innovate        </vt:lpstr>
      <vt:lpstr>Origins of the Forum – A Fortuitous Encounter </vt:lpstr>
      <vt:lpstr>macro-theme  firms can no longer choose which capabilities will deliver sustained competitive advantage  high quality encounters amongst diverse perspectives drive innovation in shifting landscapes of globally distributed expertise   organizational form  is now the critical strategic choice</vt:lpstr>
      <vt:lpstr>Reframing the issues through discussion</vt:lpstr>
      <vt:lpstr>Reframing the issues through discussion</vt:lpstr>
      <vt:lpstr>2011:  does location still matter for R&amp;D?  2012: (how) can firms leverage global open innovation to accelerate R&amp;D?</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Creating a forum for understanding how firms can engage in global collaboration to sustain their capabilities to innovate</dc:title>
  <dc:creator>sue cohen</dc:creator>
  <cp:lastModifiedBy>sue cohen</cp:lastModifiedBy>
  <cp:revision>124</cp:revision>
  <dcterms:created xsi:type="dcterms:W3CDTF">2011-01-12T14:24:26Z</dcterms:created>
  <dcterms:modified xsi:type="dcterms:W3CDTF">2012-01-20T13:03:18Z</dcterms:modified>
</cp:coreProperties>
</file>